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30"/>
  </p:notesMasterIdLst>
  <p:sldIdLst>
    <p:sldId id="256" r:id="rId4"/>
    <p:sldId id="257" r:id="rId5"/>
    <p:sldId id="259" r:id="rId6"/>
    <p:sldId id="260" r:id="rId7"/>
    <p:sldId id="261" r:id="rId8"/>
    <p:sldId id="258" r:id="rId9"/>
    <p:sldId id="263" r:id="rId10"/>
    <p:sldId id="262" r:id="rId11"/>
    <p:sldId id="273" r:id="rId12"/>
    <p:sldId id="283" r:id="rId13"/>
    <p:sldId id="284" r:id="rId14"/>
    <p:sldId id="285" r:id="rId15"/>
    <p:sldId id="286" r:id="rId16"/>
    <p:sldId id="271" r:id="rId17"/>
    <p:sldId id="274" r:id="rId18"/>
    <p:sldId id="272" r:id="rId19"/>
    <p:sldId id="276" r:id="rId20"/>
    <p:sldId id="280" r:id="rId21"/>
    <p:sldId id="264" r:id="rId22"/>
    <p:sldId id="265" r:id="rId23"/>
    <p:sldId id="277" r:id="rId24"/>
    <p:sldId id="266" r:id="rId25"/>
    <p:sldId id="279" r:id="rId26"/>
    <p:sldId id="267" r:id="rId27"/>
    <p:sldId id="278" r:id="rId28"/>
    <p:sldId id="287" r:id="rId29"/>
  </p:sldIdLst>
  <p:sldSz cx="10969625" cy="6170613"/>
  <p:notesSz cx="6858000" cy="9144000"/>
  <p:custDataLst>
    <p:tags r:id="rId3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899" autoAdjust="0"/>
  </p:normalViewPr>
  <p:slideViewPr>
    <p:cSldViewPr snapToGrid="0">
      <p:cViewPr varScale="1">
        <p:scale>
          <a:sx n="83" d="100"/>
          <a:sy n="83" d="100"/>
        </p:scale>
        <p:origin x="9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07.07.2025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1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1440000"/>
            <a:ext cx="10346100" cy="4021000"/>
          </a:xfrm>
          <a:ln w="0">
            <a:noFill/>
          </a:ln>
          <a:effectLst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8600"/>
              </a:lnSpc>
              <a:spcBef>
                <a:spcPts val="0"/>
              </a:spcBef>
              <a:defRPr sz="8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sp>
        <p:nvSpPr>
          <p:cNvPr id="2" name="BackgroundPicture1">
            <a:extLst>
              <a:ext uri="{FF2B5EF4-FFF2-40B4-BE49-F238E27FC236}">
                <a16:creationId xmlns:a16="http://schemas.microsoft.com/office/drawing/2014/main" id="{4C67D05B-02EA-1693-2D4B-CA7DCC429FBA}"/>
              </a:ext>
            </a:extLst>
          </p:cNvPr>
          <p:cNvSpPr/>
          <p:nvPr userDrawn="1"/>
        </p:nvSpPr>
        <p:spPr>
          <a:xfrm>
            <a:off x="0" y="0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BackgroundPicture2">
            <a:extLst>
              <a:ext uri="{FF2B5EF4-FFF2-40B4-BE49-F238E27FC236}">
                <a16:creationId xmlns:a16="http://schemas.microsoft.com/office/drawing/2014/main" id="{984B3BDF-3DD4-0AD5-2FB3-85808C585D9C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4CC023B5-22C1-14E9-33D3-94BB9F111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06A1-B4B3-3ED8-6674-D4EC3FE9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230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905" userDrawn="1">
          <p15:clr>
            <a:srgbClr val="FBAE40"/>
          </p15:clr>
        </p15:guide>
        <p15:guide id="23" orient="horz" pos="3440" userDrawn="1">
          <p15:clr>
            <a:srgbClr val="FBAE40"/>
          </p15:clr>
        </p15:guide>
        <p15:guide id="24" pos="224" userDrawn="1">
          <p15:clr>
            <a:srgbClr val="FBAE40"/>
          </p15:clr>
        </p15:guide>
        <p15:guide id="25" pos="67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310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6734" userDrawn="1">
          <p15:clr>
            <a:srgbClr val="FBAE40"/>
          </p15:clr>
        </p15:guide>
        <p15:guide id="8" pos="2463" userDrawn="1">
          <p15:clr>
            <a:srgbClr val="FBAE40"/>
          </p15:clr>
        </p15:guide>
        <p15:guide id="9" pos="4434" userDrawn="1">
          <p15:clr>
            <a:srgbClr val="FBAE40"/>
          </p15:clr>
        </p15:guide>
        <p15:guide id="12" orient="horz" pos="163" userDrawn="1">
          <p15:clr>
            <a:srgbClr val="FBAE40"/>
          </p15:clr>
        </p15:guide>
        <p15:guide id="13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6" orient="horz" pos="3441" userDrawn="1">
          <p15:clr>
            <a:srgbClr val="FBAE40"/>
          </p15:clr>
        </p15:guide>
        <p15:guide id="17" orient="horz" pos="8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4763" userDrawn="1">
          <p15:clr>
            <a:srgbClr val="FBAE40"/>
          </p15:clr>
        </p15:guide>
        <p15:guide id="7" pos="6734" userDrawn="1">
          <p15:clr>
            <a:srgbClr val="FBAE40"/>
          </p15:clr>
        </p15:guide>
        <p15:guide id="8" pos="2463" userDrawn="1">
          <p15:clr>
            <a:srgbClr val="FBAE40"/>
          </p15:clr>
        </p15:guide>
        <p15:guide id="9" pos="4434" userDrawn="1">
          <p15:clr>
            <a:srgbClr val="FBAE40"/>
          </p15:clr>
        </p15:guide>
        <p15:guide id="12" orient="horz" pos="163" userDrawn="1">
          <p15:clr>
            <a:srgbClr val="FBAE40"/>
          </p15:clr>
        </p15:guide>
        <p15:guide id="13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6" orient="horz" pos="3441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Only title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Picture2">
            <a:extLst>
              <a:ext uri="{FF2B5EF4-FFF2-40B4-BE49-F238E27FC236}">
                <a16:creationId xmlns:a16="http://schemas.microsoft.com/office/drawing/2014/main" id="{A3B84066-6035-D150-79DB-E6F73AC521F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8D3D88F3-124D-A588-B32B-5F582719A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5" name="Footer">
            <a:extLst>
              <a:ext uri="{FF2B5EF4-FFF2-40B4-BE49-F238E27FC236}">
                <a16:creationId xmlns:a16="http://schemas.microsoft.com/office/drawing/2014/main" id="{BD91427E-BF6D-0732-4C28-E8C9868C5F89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380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3440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3440" userDrawn="1">
          <p15:clr>
            <a:srgbClr val="FBAE40"/>
          </p15:clr>
        </p15:guide>
        <p15:guide id="17" orient="horz" pos="81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3B05D91A-C1FF-A6F6-AAA3-00AF31E1E89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037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0B4C65B-5C1D-97B1-3581-7174A46E4AC6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79326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0F02C8-06A0-3C62-8810-6966389142AC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Bild </a:t>
            </a:r>
            <a:r>
              <a:rPr lang="en-US" dirty="0" err="1"/>
              <a:t>hinzufügen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53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Bild </a:t>
            </a:r>
            <a:r>
              <a:rPr lang="en-US" dirty="0" err="1"/>
              <a:t>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35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D8A0BF-E7D8-435F-B9C3-A76C4BF3DA1B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BackgroundPicture1">
            <a:extLst>
              <a:ext uri="{FF2B5EF4-FFF2-40B4-BE49-F238E27FC236}">
                <a16:creationId xmlns:a16="http://schemas.microsoft.com/office/drawing/2014/main" id="{BB2FA1A4-34FB-D2E1-6F36-8B92F5F6D096}"/>
              </a:ext>
            </a:extLst>
          </p:cNvPr>
          <p:cNvSpPr/>
          <p:nvPr userDrawn="1"/>
        </p:nvSpPr>
        <p:spPr>
          <a:xfrm>
            <a:off x="0" y="0"/>
            <a:ext cx="3592801" cy="2844001"/>
          </a:xfrm>
          <a:custGeom>
            <a:avLst/>
            <a:gdLst/>
            <a:ahLst/>
            <a:cxnLst/>
            <a:rect l="0" t="0" r="0" b="0"/>
            <a:pathLst>
              <a:path w="3592801" h="2844001">
                <a:moveTo>
                  <a:pt x="0" y="0"/>
                </a:moveTo>
                <a:lnTo>
                  <a:pt x="0" y="558000"/>
                </a:lnTo>
                <a:lnTo>
                  <a:pt x="3474000" y="378000"/>
                </a:lnTo>
                <a:lnTo>
                  <a:pt x="3592800" y="2656800"/>
                </a:lnTo>
                <a:lnTo>
                  <a:pt x="0" y="2844000"/>
                </a:lnTo>
                <a:lnTo>
                  <a:pt x="0" y="55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5002" y="979879"/>
            <a:ext cx="6712689" cy="4245265"/>
          </a:xfrm>
          <a:ln w="0">
            <a:noFill/>
          </a:ln>
          <a:effectLst/>
        </p:spPr>
        <p:txBody>
          <a:bodyPr lIns="0" tIns="0" rIns="0" bIns="0" anchor="t" anchorCtr="0"/>
          <a:lstStyle>
            <a:lvl1pPr algn="l">
              <a:lnSpc>
                <a:spcPts val="4400"/>
              </a:lnSpc>
              <a:defRPr sz="4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5D5699-EBBF-348D-43D5-F0A7964625AF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266400" y="910800"/>
            <a:ext cx="2916000" cy="1310400"/>
          </a:xfrm>
        </p:spPr>
        <p:txBody>
          <a:bodyPr/>
          <a:lstStyle>
            <a:lvl1pPr marL="0" indent="0" algn="ctr">
              <a:lnSpc>
                <a:spcPct val="89000"/>
              </a:lnSpc>
              <a:spcBef>
                <a:spcPts val="0"/>
              </a:spcBef>
              <a:buFontTx/>
              <a:buNone/>
              <a:defRPr sz="12000">
                <a:solidFill>
                  <a:schemeClr val="bg1"/>
                </a:solidFill>
                <a:latin typeface="+mj-lt"/>
              </a:defRPr>
            </a:lvl1pPr>
            <a:lvl2pPr marL="233983" indent="0">
              <a:buFontTx/>
              <a:buNone/>
              <a:defRPr>
                <a:solidFill>
                  <a:schemeClr val="bg1"/>
                </a:solidFill>
              </a:defRPr>
            </a:lvl2pPr>
            <a:lvl3pPr marL="525561" indent="0">
              <a:buFontTx/>
              <a:buNone/>
              <a:defRPr>
                <a:solidFill>
                  <a:schemeClr val="bg1"/>
                </a:solidFill>
              </a:defRPr>
            </a:lvl3pPr>
            <a:lvl4pPr marL="748745" indent="0">
              <a:buFontTx/>
              <a:buNone/>
              <a:defRPr>
                <a:solidFill>
                  <a:schemeClr val="bg1"/>
                </a:solidFill>
              </a:defRPr>
            </a:lvl4pPr>
            <a:lvl5pPr marL="74874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8" userDrawn="1">
          <p15:clr>
            <a:srgbClr val="FBAE40"/>
          </p15:clr>
        </p15:guide>
        <p15:guide id="1" pos="6761" userDrawn="1">
          <p15:clr>
            <a:srgbClr val="FBAE40"/>
          </p15:clr>
        </p15:guide>
        <p15:guide id="10" orient="horz" pos="631" userDrawn="1">
          <p15:clr>
            <a:srgbClr val="FBAE40"/>
          </p15:clr>
        </p15:guide>
        <p15:guide id="11" orient="horz" pos="3441" userDrawn="1">
          <p15:clr>
            <a:srgbClr val="FBAE40"/>
          </p15:clr>
        </p15:guide>
        <p15:guide id="12" pos="252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2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6F21F40C-BA51-788F-EAA1-C877C872B50A}"/>
              </a:ext>
            </a:extLst>
          </p:cNvPr>
          <p:cNvSpPr/>
          <p:nvPr userDrawn="1"/>
        </p:nvSpPr>
        <p:spPr>
          <a:xfrm>
            <a:off x="1" y="349201"/>
            <a:ext cx="10969625" cy="5482801"/>
          </a:xfrm>
          <a:custGeom>
            <a:avLst/>
            <a:gdLst>
              <a:gd name="connsiteX0" fmla="*/ 10969625 w 10969625"/>
              <a:gd name="connsiteY0" fmla="*/ 0 h 5482801"/>
              <a:gd name="connsiteX1" fmla="*/ 10969625 w 10969625"/>
              <a:gd name="connsiteY1" fmla="*/ 4903413 h 5482801"/>
              <a:gd name="connsiteX2" fmla="*/ 1 w 10969625"/>
              <a:gd name="connsiteY2" fmla="*/ 5472213 h 5482801"/>
              <a:gd name="connsiteX3" fmla="*/ 1 w 10969625"/>
              <a:gd name="connsiteY3" fmla="*/ 5482801 h 5482801"/>
              <a:gd name="connsiteX4" fmla="*/ 0 w 10969625"/>
              <a:gd name="connsiteY4" fmla="*/ 5482801 h 5482801"/>
              <a:gd name="connsiteX5" fmla="*/ 0 w 10969625"/>
              <a:gd name="connsiteY5" fmla="*/ 568800 h 548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482801">
                <a:moveTo>
                  <a:pt x="10969625" y="0"/>
                </a:moveTo>
                <a:lnTo>
                  <a:pt x="10969625" y="4903413"/>
                </a:lnTo>
                <a:lnTo>
                  <a:pt x="1" y="5472213"/>
                </a:lnTo>
                <a:lnTo>
                  <a:pt x="1" y="5482801"/>
                </a:lnTo>
                <a:lnTo>
                  <a:pt x="0" y="5482801"/>
                </a:lnTo>
                <a:lnTo>
                  <a:pt x="0" y="56880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1440000"/>
            <a:ext cx="10346100" cy="4021000"/>
          </a:xfrm>
          <a:ln w="0">
            <a:noFill/>
          </a:ln>
          <a:effectLst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8600"/>
              </a:lnSpc>
              <a:spcBef>
                <a:spcPts val="0"/>
              </a:spcBef>
              <a:defRPr sz="8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36E187B1-0E63-E4C5-B68A-E4C50B0C8E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AD324-3F15-1D01-F90C-2B6497AD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905" userDrawn="1">
          <p15:clr>
            <a:srgbClr val="FBAE40"/>
          </p15:clr>
        </p15:guide>
        <p15:guide id="23" orient="horz" pos="3440" userDrawn="1">
          <p15:clr>
            <a:srgbClr val="FBAE40"/>
          </p15:clr>
        </p15:guide>
        <p15:guide id="24" pos="224" userDrawn="1">
          <p15:clr>
            <a:srgbClr val="FBAE40"/>
          </p15:clr>
        </p15:guide>
        <p15:guide id="25" pos="67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tem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9255C0C-3CE5-3402-E5ED-C9340115F932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504000"/>
            <a:ext cx="10452100" cy="4692102"/>
          </a:xfrm>
        </p:spPr>
        <p:txBody>
          <a:bodyPr anchor="ctr" anchorCtr="0"/>
          <a:lstStyle>
            <a:lvl1pPr>
              <a:lnSpc>
                <a:spcPct val="90000"/>
              </a:lnSpc>
              <a:defRPr sz="6000" i="0"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10" orient="horz" pos="315" userDrawn="1">
          <p15:clr>
            <a:srgbClr val="FBAE40"/>
          </p15:clr>
        </p15:guide>
        <p15:guide id="11" orient="horz" pos="327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56331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C85B92C-CEA1-B1A6-4D15-68BA84C81FDE}"/>
              </a:ext>
            </a:extLst>
          </p:cNvPr>
          <p:cNvSpPr/>
          <p:nvPr userDrawn="1"/>
        </p:nvSpPr>
        <p:spPr>
          <a:xfrm>
            <a:off x="1" y="1"/>
            <a:ext cx="10969625" cy="5821412"/>
          </a:xfrm>
          <a:custGeom>
            <a:avLst/>
            <a:gdLst>
              <a:gd name="connsiteX0" fmla="*/ 0 w 10969625"/>
              <a:gd name="connsiteY0" fmla="*/ 0 h 5821412"/>
              <a:gd name="connsiteX1" fmla="*/ 10969625 w 10969625"/>
              <a:gd name="connsiteY1" fmla="*/ 0 h 5821412"/>
              <a:gd name="connsiteX2" fmla="*/ 10969625 w 10969625"/>
              <a:gd name="connsiteY2" fmla="*/ 5252612 h 5821412"/>
              <a:gd name="connsiteX3" fmla="*/ 0 w 10969625"/>
              <a:gd name="connsiteY3" fmla="*/ 5821412 h 582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9625" h="5821412">
                <a:moveTo>
                  <a:pt x="0" y="0"/>
                </a:moveTo>
                <a:lnTo>
                  <a:pt x="10969625" y="0"/>
                </a:lnTo>
                <a:lnTo>
                  <a:pt x="10969625" y="5252612"/>
                </a:lnTo>
                <a:lnTo>
                  <a:pt x="0" y="5821412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EE3D-5B1A-EE02-BCE2-D4A0FE325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683308" y="1371600"/>
            <a:ext cx="5018314" cy="40872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solidFill>
                  <a:schemeClr val="bg1"/>
                </a:solidFill>
                <a:latin typeface="+mj-lt"/>
              </a:defRPr>
            </a:lvl2pPr>
            <a:lvl3pPr>
              <a:defRPr sz="2400" b="1">
                <a:solidFill>
                  <a:schemeClr val="bg1"/>
                </a:solidFill>
                <a:latin typeface="+mj-lt"/>
              </a:defRPr>
            </a:lvl3pPr>
            <a:lvl4pPr>
              <a:defRPr sz="2400" b="1">
                <a:solidFill>
                  <a:schemeClr val="bg1"/>
                </a:solidFill>
                <a:latin typeface="+mj-lt"/>
              </a:defRPr>
            </a:lvl4pPr>
            <a:lvl5pPr>
              <a:defRPr sz="24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1315564-2908-E39A-1AE8-D9CEE3539F37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1"/>
            <a:ext cx="5486400" cy="5821413"/>
          </a:xfrm>
          <a:custGeom>
            <a:avLst/>
            <a:gdLst>
              <a:gd name="connsiteX0" fmla="*/ 0 w 5486400"/>
              <a:gd name="connsiteY0" fmla="*/ 0 h 5821413"/>
              <a:gd name="connsiteX1" fmla="*/ 5486400 w 5486400"/>
              <a:gd name="connsiteY1" fmla="*/ 0 h 5821413"/>
              <a:gd name="connsiteX2" fmla="*/ 5486400 w 5486400"/>
              <a:gd name="connsiteY2" fmla="*/ 5536931 h 5821413"/>
              <a:gd name="connsiteX3" fmla="*/ 0 w 5486400"/>
              <a:gd name="connsiteY3" fmla="*/ 5821413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821413">
                <a:moveTo>
                  <a:pt x="0" y="0"/>
                </a:moveTo>
                <a:lnTo>
                  <a:pt x="5486400" y="0"/>
                </a:lnTo>
                <a:lnTo>
                  <a:pt x="5486400" y="5536931"/>
                </a:lnTo>
                <a:lnTo>
                  <a:pt x="0" y="5821413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Bild </a:t>
            </a:r>
            <a:r>
              <a:rPr lang="en-US" dirty="0" err="1"/>
              <a:t>hinzufügen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EE55D-35FD-EB98-A902-8C0417DB53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999" y="259200"/>
            <a:ext cx="6026101" cy="914400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30400" tIns="169200" rIns="230400" bIns="50400" anchor="t" anchorCtr="0">
            <a:noAutofit/>
          </a:bodyPr>
          <a:lstStyle>
            <a:lvl1pPr algn="l">
              <a:lnSpc>
                <a:spcPts val="5400"/>
              </a:lnSpc>
              <a:defRPr sz="5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9766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5" userDrawn="1">
          <p15:clr>
            <a:srgbClr val="FBAE40"/>
          </p15:clr>
        </p15:guide>
        <p15:guide id="2" orient="horz" pos="3440" userDrawn="1">
          <p15:clr>
            <a:srgbClr val="FBAE40"/>
          </p15:clr>
        </p15:guide>
        <p15:guide id="3" pos="166" userDrawn="1">
          <p15:clr>
            <a:srgbClr val="FBAE40"/>
          </p15:clr>
        </p15:guide>
        <p15:guide id="4" pos="6744" userDrawn="1">
          <p15:clr>
            <a:srgbClr val="FBAE40"/>
          </p15:clr>
        </p15:guide>
        <p15:guide id="5" orient="horz" pos="16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33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3496" userDrawn="1">
          <p15:clr>
            <a:srgbClr val="FBAE40"/>
          </p15:clr>
        </p15:guide>
        <p15:guide id="7" pos="5080" userDrawn="1">
          <p15:clr>
            <a:srgbClr val="FBAE40"/>
          </p15:clr>
        </p15:guide>
        <p15:guide id="8" pos="1829" userDrawn="1">
          <p15:clr>
            <a:srgbClr val="FBAE40"/>
          </p15:clr>
        </p15:guide>
        <p15:guide id="9" pos="3414" userDrawn="1">
          <p15:clr>
            <a:srgbClr val="FBAE40"/>
          </p15:clr>
        </p15:guide>
        <p15:guide id="10" pos="5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163" userDrawn="1">
          <p15:clr>
            <a:srgbClr val="FBAE40"/>
          </p15:clr>
        </p15:guide>
        <p15:guide id="15" orient="horz" pos="651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3496" userDrawn="1">
          <p15:clr>
            <a:srgbClr val="FBAE40"/>
          </p15:clr>
        </p15:guide>
        <p15:guide id="7" pos="5080" userDrawn="1">
          <p15:clr>
            <a:srgbClr val="FBAE40"/>
          </p15:clr>
        </p15:guide>
        <p15:guide id="8" pos="1829" userDrawn="1">
          <p15:clr>
            <a:srgbClr val="FBAE40"/>
          </p15:clr>
        </p15:guide>
        <p15:guide id="9" pos="3414" userDrawn="1">
          <p15:clr>
            <a:srgbClr val="FBAE40"/>
          </p15:clr>
        </p15:guide>
        <p15:guide id="10" pos="5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163" userDrawn="1">
          <p15:clr>
            <a:srgbClr val="FBAE40"/>
          </p15:clr>
        </p15:guide>
        <p15:guide id="15" orient="horz" pos="653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8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5" orient="horz" pos="816" userDrawn="1">
          <p15:clr>
            <a:srgbClr val="FBAE40"/>
          </p15:clr>
        </p15:guide>
        <p15:guide id="16" orient="horz" pos="2088" userDrawn="1">
          <p15:clr>
            <a:srgbClr val="FBAE40"/>
          </p15:clr>
        </p15:guide>
        <p15:guide id="18" orient="horz" pos="2169" userDrawn="1">
          <p15:clr>
            <a:srgbClr val="FBAE40"/>
          </p15:clr>
        </p15:guide>
        <p15:guide id="19" orient="horz" pos="344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653" userDrawn="1">
          <p15:clr>
            <a:srgbClr val="FBAE40"/>
          </p15:clr>
        </p15:guide>
        <p15:guide id="15" orient="horz" pos="810" userDrawn="1">
          <p15:clr>
            <a:srgbClr val="FBAE40"/>
          </p15:clr>
        </p15:guide>
        <p15:guide id="16" orient="horz" pos="2088" userDrawn="1">
          <p15:clr>
            <a:srgbClr val="FBAE40"/>
          </p15:clr>
        </p15:guide>
        <p15:guide id="18" orient="horz" pos="2169" userDrawn="1">
          <p15:clr>
            <a:srgbClr val="FBAE40"/>
          </p15:clr>
        </p15:guide>
        <p15:guide id="19" orient="horz" pos="344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564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36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2463" userDrawn="1">
          <p15:clr>
            <a:srgbClr val="FBAE40"/>
          </p15:clr>
        </p15:guide>
        <p15:guide id="7" pos="4434" userDrawn="1">
          <p15:clr>
            <a:srgbClr val="FBAE40"/>
          </p15:clr>
        </p15:guide>
        <p15:guide id="8" pos="4763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2087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  <p15:guide id="19" orient="horz" pos="2088" userDrawn="1">
          <p15:clr>
            <a:srgbClr val="FBAE40"/>
          </p15:clr>
        </p15:guide>
        <p15:guide id="20" orient="horz" pos="2169" userDrawn="1">
          <p15:clr>
            <a:srgbClr val="FBAE40"/>
          </p15:clr>
        </p15:guide>
        <p15:guide id="21" orient="horz" pos="3441" userDrawn="1">
          <p15:clr>
            <a:srgbClr val="FBAE40"/>
          </p15:clr>
        </p15:guide>
        <p15:guide id="27" orient="horz" pos="65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36" userDrawn="1">
          <p15:clr>
            <a:srgbClr val="FBAE40"/>
          </p15:clr>
        </p15:guide>
        <p15:guide id="5" pos="2134" userDrawn="1">
          <p15:clr>
            <a:srgbClr val="FBAE40"/>
          </p15:clr>
        </p15:guide>
        <p15:guide id="6" pos="2463" userDrawn="1">
          <p15:clr>
            <a:srgbClr val="FBAE40"/>
          </p15:clr>
        </p15:guide>
        <p15:guide id="7" pos="4434" userDrawn="1">
          <p15:clr>
            <a:srgbClr val="FBAE40"/>
          </p15:clr>
        </p15:guide>
        <p15:guide id="8" pos="4763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2087" userDrawn="1">
          <p15:clr>
            <a:srgbClr val="FBAE40"/>
          </p15:clr>
        </p15:guide>
        <p15:guide id="18" orient="horz" pos="816" userDrawn="1">
          <p15:clr>
            <a:srgbClr val="FBAE40"/>
          </p15:clr>
        </p15:guide>
        <p15:guide id="19" orient="horz" pos="2088" userDrawn="1">
          <p15:clr>
            <a:srgbClr val="FBAE40"/>
          </p15:clr>
        </p15:guide>
        <p15:guide id="20" orient="horz" pos="2169" userDrawn="1">
          <p15:clr>
            <a:srgbClr val="FBAE40"/>
          </p15:clr>
        </p15:guide>
        <p15:guide id="21" orient="horz" pos="3441" userDrawn="1">
          <p15:clr>
            <a:srgbClr val="FBAE40"/>
          </p15:clr>
        </p15:guide>
        <p15:guide id="27" orient="horz" pos="65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41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1829" userDrawn="1">
          <p15:clr>
            <a:srgbClr val="FBAE40"/>
          </p15:clr>
        </p15:guide>
        <p15:guide id="7" pos="3414" userDrawn="1">
          <p15:clr>
            <a:srgbClr val="FBAE40"/>
          </p15:clr>
        </p15:guide>
        <p15:guide id="8" pos="5162" userDrawn="1">
          <p15:clr>
            <a:srgbClr val="FBAE40"/>
          </p15:clr>
        </p15:guide>
        <p15:guide id="10" orient="horz" pos="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3" userDrawn="1">
          <p15:clr>
            <a:srgbClr val="FBAE40"/>
          </p15:clr>
        </p15:guide>
        <p15:guide id="16" pos="3496" userDrawn="1">
          <p15:clr>
            <a:srgbClr val="FBAE40"/>
          </p15:clr>
        </p15:guide>
        <p15:guide id="17" pos="5080" userDrawn="1">
          <p15:clr>
            <a:srgbClr val="FBAE40"/>
          </p15:clr>
        </p15:guide>
        <p15:guide id="24" orient="horz" pos="2169" userDrawn="1">
          <p15:clr>
            <a:srgbClr val="FBAE40"/>
          </p15:clr>
        </p15:guide>
        <p15:guide id="25" orient="horz" pos="3441" userDrawn="1">
          <p15:clr>
            <a:srgbClr val="FBAE40"/>
          </p15:clr>
        </p15:guide>
        <p15:guide id="31" orient="horz" pos="652" userDrawn="1">
          <p15:clr>
            <a:srgbClr val="FBAE40"/>
          </p15:clr>
        </p15:guide>
        <p15:guide id="32" orient="horz" pos="20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 dirty="0"/>
              <a:t>Bild </a:t>
            </a:r>
            <a:r>
              <a:rPr lang="en-US" dirty="0" err="1"/>
              <a:t>hinzufügen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7D35-1E20-C15C-5C39-3A0C457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 userDrawn="1">
          <p15:clr>
            <a:srgbClr val="FBAE40"/>
          </p15:clr>
        </p15:guide>
        <p15:guide id="15" pos="6744" userDrawn="1">
          <p15:clr>
            <a:srgbClr val="FBAE40"/>
          </p15:clr>
        </p15:guide>
        <p15:guide id="18" orient="horz" pos="3436" userDrawn="1">
          <p15:clr>
            <a:srgbClr val="FBAE40"/>
          </p15:clr>
        </p15:guide>
        <p15:guide id="23" orient="horz" pos="854" userDrawn="1">
          <p15:clr>
            <a:srgbClr val="FBAE40"/>
          </p15:clr>
        </p15:guide>
        <p15:guide id="24" orient="horz" pos="1599" userDrawn="1">
          <p15:clr>
            <a:srgbClr val="FBAE40"/>
          </p15:clr>
        </p15:guide>
        <p15:guide id="25" orient="horz" pos="159" userDrawn="1">
          <p15:clr>
            <a:srgbClr val="FBAE40"/>
          </p15:clr>
        </p15:guide>
        <p15:guide id="26" orient="horz" pos="908" userDrawn="1">
          <p15:clr>
            <a:srgbClr val="FBAE40"/>
          </p15:clr>
        </p15:guide>
        <p15:guide id="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 userDrawn="1">
          <p15:clr>
            <a:srgbClr val="FBAE40"/>
          </p15:clr>
        </p15:guide>
        <p15:guide id="1" pos="6744" userDrawn="1">
          <p15:clr>
            <a:srgbClr val="FBAE40"/>
          </p15:clr>
        </p15:guide>
        <p15:guide id="5" pos="1748" userDrawn="1">
          <p15:clr>
            <a:srgbClr val="FBAE40"/>
          </p15:clr>
        </p15:guide>
        <p15:guide id="6" pos="1829" userDrawn="1">
          <p15:clr>
            <a:srgbClr val="FBAE40"/>
          </p15:clr>
        </p15:guide>
        <p15:guide id="7" pos="3414" userDrawn="1">
          <p15:clr>
            <a:srgbClr val="FBAE40"/>
          </p15:clr>
        </p15:guide>
        <p15:guide id="8" pos="5162" userDrawn="1">
          <p15:clr>
            <a:srgbClr val="FBAE40"/>
          </p15:clr>
        </p15:guide>
        <p15:guide id="10" orient="horz" pos="162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3" userDrawn="1">
          <p15:clr>
            <a:srgbClr val="FBAE40"/>
          </p15:clr>
        </p15:guide>
        <p15:guide id="16" pos="3496" userDrawn="1">
          <p15:clr>
            <a:srgbClr val="FBAE40"/>
          </p15:clr>
        </p15:guide>
        <p15:guide id="17" pos="5080" userDrawn="1">
          <p15:clr>
            <a:srgbClr val="FBAE40"/>
          </p15:clr>
        </p15:guide>
        <p15:guide id="24" orient="horz" pos="2169" userDrawn="1">
          <p15:clr>
            <a:srgbClr val="FBAE40"/>
          </p15:clr>
        </p15:guide>
        <p15:guide id="25" orient="horz" pos="3441" userDrawn="1">
          <p15:clr>
            <a:srgbClr val="FBAE40"/>
          </p15:clr>
        </p15:guide>
        <p15:guide id="31" orient="horz" pos="652" userDrawn="1">
          <p15:clr>
            <a:srgbClr val="FBAE40"/>
          </p15:clr>
        </p15:guide>
        <p15:guide id="32" orient="horz" pos="208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Title Slid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DC-AT/ESP1 | 07.03.2023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2023. All rights reserved, also regarding any disposal, exploitation, reproduction, editing, distribution, as well as in the event of applications for industrial property rights.</a:t>
            </a:r>
          </a:p>
        </p:txBody>
      </p:sp>
    </p:spTree>
    <p:extLst>
      <p:ext uri="{BB962C8B-B14F-4D97-AF65-F5344CB8AC3E}">
        <p14:creationId xmlns:p14="http://schemas.microsoft.com/office/powerpoint/2010/main" val="9311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0"/>
            <a:ext cx="1270000" cy="12700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00" b="0" i="0" u="none" spc="0">
                <a:solidFill>
                  <a:schemeClr val="tx1"/>
                </a:solidFill>
                <a:latin typeface="Bosch Office Sans" pitchFamily="2" charset="0"/>
              </a:defRPr>
            </a:lvl1pPr>
            <a:lvl2pPr marL="411358" indent="0" algn="ctr">
              <a:buNone/>
              <a:defRPr sz="1799"/>
            </a:lvl2pPr>
            <a:lvl3pPr marL="822716" indent="0" algn="ctr">
              <a:buNone/>
              <a:defRPr sz="1619"/>
            </a:lvl3pPr>
            <a:lvl4pPr marL="1234075" indent="0" algn="ctr">
              <a:buNone/>
              <a:defRPr sz="1440"/>
            </a:lvl4pPr>
            <a:lvl5pPr marL="1645433" indent="0" algn="ctr">
              <a:buNone/>
              <a:defRPr sz="1440"/>
            </a:lvl5pPr>
            <a:lvl6pPr marL="2056792" indent="0" algn="ctr">
              <a:buNone/>
              <a:defRPr sz="1440"/>
            </a:lvl6pPr>
            <a:lvl7pPr marL="2468150" indent="0" algn="ctr">
              <a:buNone/>
              <a:defRPr sz="1440"/>
            </a:lvl7pPr>
            <a:lvl8pPr marL="2879509" indent="0" algn="ctr">
              <a:buNone/>
              <a:defRPr sz="1440"/>
            </a:lvl8pPr>
            <a:lvl9pPr marL="3290867" indent="0" algn="ctr">
              <a:buNone/>
              <a:defRPr sz="144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219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 Titelfoli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chemeClr val="accent1"/>
                </a:solidFill>
              </a:rPr>
              <a:t>DC-AT/ESP1 | 03.04.2023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819EB1"/>
                </a:solidFill>
              </a:rPr>
              <a:t>© Bosch Rexroth AG 2023. Alle Rechte vorbehalten, auch bzgl. jeder Verfügung, Verwertung, Reproduktion, Bearbeitung, Weitergabe sowie für den Fall von Schutzrechtsanmeldungen.</a:t>
            </a:r>
          </a:p>
        </p:txBody>
      </p:sp>
    </p:spTree>
    <p:extLst>
      <p:ext uri="{BB962C8B-B14F-4D97-AF65-F5344CB8AC3E}">
        <p14:creationId xmlns:p14="http://schemas.microsoft.com/office/powerpoint/2010/main" val="17156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47D35-1E20-C15C-5C39-3A0C457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17850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744">
          <p15:clr>
            <a:srgbClr val="FBAE40"/>
          </p15:clr>
        </p15:guide>
        <p15:guide id="18" orient="horz" pos="3436">
          <p15:clr>
            <a:srgbClr val="FBAE40"/>
          </p15:clr>
        </p15:guide>
        <p15:guide id="23" orient="horz" pos="854">
          <p15:clr>
            <a:srgbClr val="FBAE40"/>
          </p15:clr>
        </p15:guide>
        <p15:guide id="24" orient="horz" pos="1599">
          <p15:clr>
            <a:srgbClr val="FBAE40"/>
          </p15:clr>
        </p15:guide>
        <p15:guide id="25" orient="horz" pos="159">
          <p15:clr>
            <a:srgbClr val="FBAE40"/>
          </p15:clr>
        </p15:guide>
        <p15:guide id="26" orient="horz" pos="908">
          <p15:clr>
            <a:srgbClr val="FBAE40"/>
          </p15:clr>
        </p15:guide>
        <p15:guide id="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142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50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20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767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83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8410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627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158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24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icture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0F02C8-06A0-3C62-8810-6966389142AC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55901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066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D8A0BF-E7D8-435F-B9C3-A76C4BF3DA1B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BackgroundPicture1">
            <a:extLst>
              <a:ext uri="{FF2B5EF4-FFF2-40B4-BE49-F238E27FC236}">
                <a16:creationId xmlns:a16="http://schemas.microsoft.com/office/drawing/2014/main" id="{BB2FA1A4-34FB-D2E1-6F36-8B92F5F6D096}"/>
              </a:ext>
            </a:extLst>
          </p:cNvPr>
          <p:cNvSpPr/>
          <p:nvPr userDrawn="1"/>
        </p:nvSpPr>
        <p:spPr>
          <a:xfrm>
            <a:off x="0" y="0"/>
            <a:ext cx="3592801" cy="2844001"/>
          </a:xfrm>
          <a:custGeom>
            <a:avLst/>
            <a:gdLst/>
            <a:ahLst/>
            <a:cxnLst/>
            <a:rect l="0" t="0" r="0" b="0"/>
            <a:pathLst>
              <a:path w="3592801" h="2844001">
                <a:moveTo>
                  <a:pt x="0" y="0"/>
                </a:moveTo>
                <a:lnTo>
                  <a:pt x="0" y="558000"/>
                </a:lnTo>
                <a:lnTo>
                  <a:pt x="3474000" y="378000"/>
                </a:lnTo>
                <a:lnTo>
                  <a:pt x="3592800" y="2656800"/>
                </a:lnTo>
                <a:lnTo>
                  <a:pt x="0" y="2844000"/>
                </a:lnTo>
                <a:lnTo>
                  <a:pt x="0" y="55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5002" y="979879"/>
            <a:ext cx="6712689" cy="4245265"/>
          </a:xfrm>
          <a:ln w="0">
            <a:noFill/>
          </a:ln>
          <a:effectLst/>
        </p:spPr>
        <p:txBody>
          <a:bodyPr lIns="0" tIns="0" rIns="0" bIns="0" anchor="t" anchorCtr="0"/>
          <a:lstStyle>
            <a:lvl1pPr algn="l">
              <a:lnSpc>
                <a:spcPts val="4400"/>
              </a:lnSpc>
              <a:defRPr sz="4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7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5D5699-EBBF-348D-43D5-F0A7964625AF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266400" y="910800"/>
            <a:ext cx="2916000" cy="1310400"/>
          </a:xfrm>
        </p:spPr>
        <p:txBody>
          <a:bodyPr/>
          <a:lstStyle>
            <a:lvl1pPr marL="0" indent="0" algn="ctr">
              <a:lnSpc>
                <a:spcPct val="89000"/>
              </a:lnSpc>
              <a:spcBef>
                <a:spcPts val="0"/>
              </a:spcBef>
              <a:buFontTx/>
              <a:buNone/>
              <a:defRPr sz="12000">
                <a:solidFill>
                  <a:schemeClr val="bg1"/>
                </a:solidFill>
                <a:latin typeface="+mj-lt"/>
              </a:defRPr>
            </a:lvl1pPr>
            <a:lvl2pPr marL="233983" indent="0">
              <a:buFontTx/>
              <a:buNone/>
              <a:defRPr>
                <a:solidFill>
                  <a:schemeClr val="bg1"/>
                </a:solidFill>
              </a:defRPr>
            </a:lvl2pPr>
            <a:lvl3pPr marL="525561" indent="0">
              <a:buFontTx/>
              <a:buNone/>
              <a:defRPr>
                <a:solidFill>
                  <a:schemeClr val="bg1"/>
                </a:solidFill>
              </a:defRPr>
            </a:lvl3pPr>
            <a:lvl4pPr marL="748745" indent="0">
              <a:buFontTx/>
              <a:buNone/>
              <a:defRPr>
                <a:solidFill>
                  <a:schemeClr val="bg1"/>
                </a:solidFill>
              </a:defRPr>
            </a:lvl4pPr>
            <a:lvl5pPr marL="74874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1728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8">
          <p15:clr>
            <a:srgbClr val="FBAE40"/>
          </p15:clr>
        </p15:guide>
        <p15:guide id="1" pos="6761">
          <p15:clr>
            <a:srgbClr val="FBAE40"/>
          </p15:clr>
        </p15:guide>
        <p15:guide id="10" orient="horz" pos="631">
          <p15:clr>
            <a:srgbClr val="FBAE40"/>
          </p15:clr>
        </p15:guide>
        <p15:guide id="11" orient="horz" pos="3441">
          <p15:clr>
            <a:srgbClr val="FBAE40"/>
          </p15:clr>
        </p15:guide>
        <p15:guide id="12" pos="252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ntent inverted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         <a:xfrm>
            <a:off x="1" y="1"/>
            <a:ext cx="10969625" cy="5832001"/>
          </a:xfrm>
          <a:custGeom>
            <a:avLst/>
            <a:gdLst>
              <a:gd name="connsiteX0" fmla="*/ 0 w 10969625"/>
              <a:gd name="connsiteY0" fmla="*/ 0 h 5832001"/>
              <a:gd name="connsiteX1" fmla="*/ 10969625 w 10969625"/>
              <a:gd name="connsiteY1" fmla="*/ 0 h 5832001"/>
              <a:gd name="connsiteX2" fmla="*/ 10969625 w 10969625"/>
              <a:gd name="connsiteY2" fmla="*/ 5252613 h 5832001"/>
              <a:gd name="connsiteX3" fmla="*/ 1 w 10969625"/>
              <a:gd name="connsiteY3" fmla="*/ 5821413 h 5832001"/>
              <a:gd name="connsiteX4" fmla="*/ 1 w 10969625"/>
              <a:gd name="connsiteY4" fmla="*/ 5832001 h 5832001"/>
              <a:gd name="connsiteX5" fmla="*/ 0 w 10969625"/>
              <a:gd name="connsiteY5" fmla="*/ 5832001 h 58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69625" h="5832001"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5832001"/>
                </a:lnTo>
                <a:lnTo>
                  <a:pt x="0" y="583200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56688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C85B92C-CEA1-B1A6-4D15-68BA84C81FDE}"/>
              </a:ext>
            </a:extLst>
          </p:cNvPr>
          <p:cNvSpPr/>
          <p:nvPr userDrawn="1"/>
        </p:nvSpPr>
        <p:spPr>
          <a:xfrm>
            <a:off x="1" y="1"/>
            <a:ext cx="10969625" cy="5821412"/>
          </a:xfrm>
          <a:custGeom>
            <a:avLst/>
            <a:gdLst>
              <a:gd name="connsiteX0" fmla="*/ 0 w 10969625"/>
              <a:gd name="connsiteY0" fmla="*/ 0 h 5821412"/>
              <a:gd name="connsiteX1" fmla="*/ 10969625 w 10969625"/>
              <a:gd name="connsiteY1" fmla="*/ 0 h 5821412"/>
              <a:gd name="connsiteX2" fmla="*/ 10969625 w 10969625"/>
              <a:gd name="connsiteY2" fmla="*/ 5252612 h 5821412"/>
              <a:gd name="connsiteX3" fmla="*/ 0 w 10969625"/>
              <a:gd name="connsiteY3" fmla="*/ 5821412 h 582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9625" h="5821412">
                <a:moveTo>
                  <a:pt x="0" y="0"/>
                </a:moveTo>
                <a:lnTo>
                  <a:pt x="10969625" y="0"/>
                </a:lnTo>
                <a:lnTo>
                  <a:pt x="10969625" y="5252612"/>
                </a:lnTo>
                <a:lnTo>
                  <a:pt x="0" y="5821412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EE3D-5B1A-EE02-BCE2-D4A0FE325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683308" y="1371600"/>
            <a:ext cx="5018314" cy="40872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solidFill>
                  <a:schemeClr val="bg1"/>
                </a:solidFill>
                <a:latin typeface="+mj-lt"/>
              </a:defRPr>
            </a:lvl2pPr>
            <a:lvl3pPr>
              <a:defRPr sz="2400" b="1">
                <a:solidFill>
                  <a:schemeClr val="bg1"/>
                </a:solidFill>
                <a:latin typeface="+mj-lt"/>
              </a:defRPr>
            </a:lvl3pPr>
            <a:lvl4pPr>
              <a:defRPr sz="2400" b="1">
                <a:solidFill>
                  <a:schemeClr val="bg1"/>
                </a:solidFill>
                <a:latin typeface="+mj-lt"/>
              </a:defRPr>
            </a:lvl4pPr>
            <a:lvl5pPr>
              <a:defRPr sz="24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1315564-2908-E39A-1AE8-D9CEE3539F37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1"/>
            <a:ext cx="5486400" cy="5821413"/>
          </a:xfrm>
          <a:custGeom>
            <a:avLst/>
            <a:gdLst>
              <a:gd name="connsiteX0" fmla="*/ 0 w 5486400"/>
              <a:gd name="connsiteY0" fmla="*/ 0 h 5821413"/>
              <a:gd name="connsiteX1" fmla="*/ 5486400 w 5486400"/>
              <a:gd name="connsiteY1" fmla="*/ 0 h 5821413"/>
              <a:gd name="connsiteX2" fmla="*/ 5486400 w 5486400"/>
              <a:gd name="connsiteY2" fmla="*/ 5536931 h 5821413"/>
              <a:gd name="connsiteX3" fmla="*/ 0 w 5486400"/>
              <a:gd name="connsiteY3" fmla="*/ 5821413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5821413">
                <a:moveTo>
                  <a:pt x="0" y="0"/>
                </a:moveTo>
                <a:lnTo>
                  <a:pt x="5486400" y="0"/>
                </a:lnTo>
                <a:lnTo>
                  <a:pt x="5486400" y="5536931"/>
                </a:lnTo>
                <a:lnTo>
                  <a:pt x="0" y="5821413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EE55D-35FD-EB98-A902-8C0417DB53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999" y="259200"/>
            <a:ext cx="6026101" cy="914400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30400" tIns="169200" rIns="230400" bIns="50400" anchor="t" anchorCtr="0">
            <a:noAutofit/>
          </a:bodyPr>
          <a:lstStyle>
            <a:lvl1pPr algn="l">
              <a:lnSpc>
                <a:spcPts val="5400"/>
              </a:lnSpc>
              <a:defRPr sz="5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9469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5">
          <p15:clr>
            <a:srgbClr val="FBAE40"/>
          </p15:clr>
        </p15:guide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01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1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109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5" orient="horz" pos="652" userDrawn="1">
          <p15:clr>
            <a:srgbClr val="FBAE40"/>
          </p15:clr>
        </p15:guide>
        <p15:guide id="16" orient="horz" pos="816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15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670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0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659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0586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08/05/2023 | © Bosch Rexroth AG 2023. All rights reserved, also regarding any disposal, exploitation, reproduction, editing, distribution, as well as in the event of applications for industrial property rights.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45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117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Picture2">
            <a:extLst>
              <a:ext uri="{FF2B5EF4-FFF2-40B4-BE49-F238E27FC236}">
                <a16:creationId xmlns:a16="http://schemas.microsoft.com/office/drawing/2014/main" id="{D2B671C2-F892-7D86-47F6-297924D45BA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E226CA20-F6D6-2E36-A0A8-192472104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C7059B8D-6CE9-AFC3-4791-373D5B9A53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51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titleonly">
            <a:extLst>
              <a:ext uri="{FF2B5EF4-FFF2-40B4-BE49-F238E27FC236}">
                <a16:creationId xmlns:a16="http://schemas.microsoft.com/office/drawing/2014/main" id="{BE09DEEA-7110-245B-5AD2-75A29B3BA8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74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2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850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C57609-6AFA-3304-8F7B-7BCD44E6CEB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DFF25F49-7BF4-12C2-56D2-72A9903F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CACF895-D46F-5D35-43CD-79C2AC5D53C1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80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2088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9" orient="horz" pos="65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16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5391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284D3B4C-9D1A-C467-D10D-AB5759B15402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7FD3E56-5E06-6DD1-4756-46DE63EF80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FEB6F6A5-A529-92B9-55FE-058CB9D1E98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539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E311C0AE-2DE4-8E96-7B13-6B9BCE05E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31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picture dark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F1A856B7-C428-C201-2653-305370B18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4" name="Footer">
            <a:extLst>
              <a:ext uri="{FF2B5EF4-FFF2-40B4-BE49-F238E27FC236}">
                <a16:creationId xmlns:a16="http://schemas.microsoft.com/office/drawing/2014/main" id="{71FC0F82-13F9-DC6E-A1F6-AF573CDEF10A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BA72D09-8BBC-E855-D374-A752108073D0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6170613"/>
          </a:xfrm>
          <a:custGeom>
            <a:avLst/>
            <a:gdLst>
              <a:gd name="connsiteX0" fmla="*/ 1 w 10969625"/>
              <a:gd name="connsiteY0" fmla="*/ 6170400 h 6170613"/>
              <a:gd name="connsiteX1" fmla="*/ 2 w 10969625"/>
              <a:gd name="connsiteY1" fmla="*/ 6170400 h 6170613"/>
              <a:gd name="connsiteX2" fmla="*/ 2 w 10969625"/>
              <a:gd name="connsiteY2" fmla="*/ 6170613 h 6170613"/>
              <a:gd name="connsiteX3" fmla="*/ 1 w 10969625"/>
              <a:gd name="connsiteY3" fmla="*/ 6170613 h 6170613"/>
              <a:gd name="connsiteX4" fmla="*/ 0 w 10969625"/>
              <a:gd name="connsiteY4" fmla="*/ 0 h 6170613"/>
              <a:gd name="connsiteX5" fmla="*/ 10969625 w 10969625"/>
              <a:gd name="connsiteY5" fmla="*/ 0 h 6170613"/>
              <a:gd name="connsiteX6" fmla="*/ 10969625 w 10969625"/>
              <a:gd name="connsiteY6" fmla="*/ 5252613 h 6170613"/>
              <a:gd name="connsiteX7" fmla="*/ 1 w 10969625"/>
              <a:gd name="connsiteY7" fmla="*/ 5821413 h 6170613"/>
              <a:gd name="connsiteX8" fmla="*/ 1 w 10969625"/>
              <a:gd name="connsiteY8" fmla="*/ 6170400 h 6170613"/>
              <a:gd name="connsiteX9" fmla="*/ 0 w 10969625"/>
              <a:gd name="connsiteY9" fmla="*/ 6170400 h 617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69625" h="6170613">
                <a:moveTo>
                  <a:pt x="1" y="6170400"/>
                </a:moveTo>
                <a:lnTo>
                  <a:pt x="2" y="6170400"/>
                </a:lnTo>
                <a:lnTo>
                  <a:pt x="2" y="6170613"/>
                </a:lnTo>
                <a:lnTo>
                  <a:pt x="1" y="6170613"/>
                </a:lnTo>
                <a:close/>
                <a:moveTo>
                  <a:pt x="0" y="0"/>
                </a:moveTo>
                <a:lnTo>
                  <a:pt x="10969625" y="0"/>
                </a:lnTo>
                <a:lnTo>
                  <a:pt x="10969625" y="5252613"/>
                </a:lnTo>
                <a:lnTo>
                  <a:pt x="1" y="5821413"/>
                </a:lnTo>
                <a:lnTo>
                  <a:pt x="1" y="6170400"/>
                </a:lnTo>
                <a:lnTo>
                  <a:pt x="0" y="61704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buFontTx/>
              <a:buNone/>
              <a:defRPr sz="1200"/>
            </a:lvl1pPr>
          </a:lstStyle>
          <a:p>
            <a:r>
              <a:rPr lang="en-US" dirty="0"/>
              <a:t>Bild </a:t>
            </a:r>
            <a:r>
              <a:rPr lang="en-US" dirty="0" err="1"/>
              <a:t>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75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9F4F8A00-0989-FEAD-D127-59325AD26110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9C23F0C-EB63-1D22-28D2-C6B83FB9B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A06149E1-C7E9-E474-E1DD-47C75CD7DB7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0352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1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ntent light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D8DBEFB5-7FD9-DE0E-BF93-9044327DD4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914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359291F1-565C-F218-4CE2-BD3E99D3A801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F473A07-BA6A-88A5-8BE3-01DDC66EF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0" name="Footer">
            <a:extLst>
              <a:ext uri="{FF2B5EF4-FFF2-40B4-BE49-F238E27FC236}">
                <a16:creationId xmlns:a16="http://schemas.microsoft.com/office/drawing/2014/main" id="{EF6C1B0E-9C94-35D8-89B6-B28F9E8E27D7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05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6372C0C5-D72E-7D9D-6C6C-76C096623AC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9501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0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1F7F4591-4F3A-F059-FE88-E0C99517F055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AB3D9825-4CC4-DB18-4D42-83E09589E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36A6E8AA-C9D7-15B3-F28F-8101AC9B090D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161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ABC852AC-F4A3-94DE-3FB8-23477B54F94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2088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  <p15:guide id="17" orient="horz" pos="3441" userDrawn="1">
          <p15:clr>
            <a:srgbClr val="FBAE40"/>
          </p15:clr>
        </p15:guide>
        <p15:guide id="19" orient="horz" pos="652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F3D71E1B-DBA6-809E-FDB6-D0134DEB0E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6964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4 x 2 content dark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Picture2">
            <a:extLst>
              <a:ext uri="{FF2B5EF4-FFF2-40B4-BE49-F238E27FC236}">
                <a16:creationId xmlns:a16="http://schemas.microsoft.com/office/drawing/2014/main" id="{65CB7899-BD7D-F20D-A74C-931A3B68CABA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3EC7E27-8B63-8F3F-5011-7C4E91B99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12" name="Footer">
            <a:extLst>
              <a:ext uri="{FF2B5EF4-FFF2-40B4-BE49-F238E27FC236}">
                <a16:creationId xmlns:a16="http://schemas.microsoft.com/office/drawing/2014/main" id="{7CC9E950-335A-16D5-8726-BCB98FCB8AE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1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2" charset="0"/>
              </a:rPr>
              <a:t>DC-AT/ESP1 | 31.05.2023 | © Bosch Rexroth AG 2023. Alle Rechte vorbehalten, auch bzgl. jeder Verfügung, Verwertung, Reproduktion, Bearbeitung, Weitergabe sowie für den Fall von Schutzrechtsanmeldungen.</a:t>
            </a: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2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532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x 2 content ligh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B0C8B8C5-F767-0B03-C680-4DF16170D0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spcBef>
                <a:spcPts val="500"/>
              </a:spcBef>
              <a:buNone/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 lang="en-US" sz="2400" b="1" kern="1200" baseline="0" noProof="1">
                <a:solidFill>
                  <a:srgbClr val="00B9E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endParaRPr lang="en-US" sz="550" b="0" i="0" u="none" strike="noStrike" kern="0" baseline="0" noProof="1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935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enutzerdefinierte Titelfoli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DC-AT/ESP | 29.03.2023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2023.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819EB1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3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image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88040321-5159-B1E3-A5D4-F3AB20888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07D8637-53DC-E110-5837-5249EC2B8527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-1" y="349201"/>
            <a:ext cx="10969626" cy="5821413"/>
          </a:xfrm>
          <a:custGeom>
            <a:avLst/>
            <a:gdLst>
              <a:gd name="connsiteX0" fmla="*/ 1 w 10969626"/>
              <a:gd name="connsiteY0" fmla="*/ 5821200 h 5821413"/>
              <a:gd name="connsiteX1" fmla="*/ 2 w 10969626"/>
              <a:gd name="connsiteY1" fmla="*/ 5821200 h 5821413"/>
              <a:gd name="connsiteX2" fmla="*/ 2 w 10969626"/>
              <a:gd name="connsiteY2" fmla="*/ 5821412 h 5821413"/>
              <a:gd name="connsiteX3" fmla="*/ 10969626 w 10969626"/>
              <a:gd name="connsiteY3" fmla="*/ 5821412 h 5821413"/>
              <a:gd name="connsiteX4" fmla="*/ 10969626 w 10969626"/>
              <a:gd name="connsiteY4" fmla="*/ 5821413 h 5821413"/>
              <a:gd name="connsiteX5" fmla="*/ 1 w 10969626"/>
              <a:gd name="connsiteY5" fmla="*/ 5821413 h 5821413"/>
              <a:gd name="connsiteX6" fmla="*/ 10969625 w 10969626"/>
              <a:gd name="connsiteY6" fmla="*/ 0 h 5821413"/>
              <a:gd name="connsiteX7" fmla="*/ 10969625 w 10969626"/>
              <a:gd name="connsiteY7" fmla="*/ 4903412 h 5821413"/>
              <a:gd name="connsiteX8" fmla="*/ 2 w 10969626"/>
              <a:gd name="connsiteY8" fmla="*/ 5472212 h 5821413"/>
              <a:gd name="connsiteX9" fmla="*/ 2 w 10969626"/>
              <a:gd name="connsiteY9" fmla="*/ 5472213 h 5821413"/>
              <a:gd name="connsiteX10" fmla="*/ 1 w 10969626"/>
              <a:gd name="connsiteY10" fmla="*/ 5472213 h 5821413"/>
              <a:gd name="connsiteX11" fmla="*/ 1 w 10969626"/>
              <a:gd name="connsiteY11" fmla="*/ 5821200 h 5821413"/>
              <a:gd name="connsiteX12" fmla="*/ 0 w 10969626"/>
              <a:gd name="connsiteY12" fmla="*/ 5821200 h 5821413"/>
              <a:gd name="connsiteX13" fmla="*/ 0 w 10969626"/>
              <a:gd name="connsiteY13" fmla="*/ 568800 h 58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69626" h="5821413">
                <a:moveTo>
                  <a:pt x="1" y="5821200"/>
                </a:moveTo>
                <a:lnTo>
                  <a:pt x="2" y="5821200"/>
                </a:lnTo>
                <a:lnTo>
                  <a:pt x="2" y="5821412"/>
                </a:lnTo>
                <a:lnTo>
                  <a:pt x="10969626" y="5821412"/>
                </a:lnTo>
                <a:lnTo>
                  <a:pt x="10969626" y="5821413"/>
                </a:lnTo>
                <a:lnTo>
                  <a:pt x="1" y="5821413"/>
                </a:lnTo>
                <a:close/>
                <a:moveTo>
                  <a:pt x="10969625" y="0"/>
                </a:moveTo>
                <a:lnTo>
                  <a:pt x="10969625" y="4903412"/>
                </a:lnTo>
                <a:lnTo>
                  <a:pt x="2" y="5472212"/>
                </a:lnTo>
                <a:lnTo>
                  <a:pt x="2" y="5472213"/>
                </a:lnTo>
                <a:lnTo>
                  <a:pt x="1" y="5472213"/>
                </a:lnTo>
                <a:lnTo>
                  <a:pt x="1" y="5821200"/>
                </a:lnTo>
                <a:lnTo>
                  <a:pt x="0" y="5821200"/>
                </a:lnTo>
                <a:lnTo>
                  <a:pt x="0" y="568800"/>
                </a:lnTo>
                <a:close/>
              </a:path>
            </a:pathLst>
          </a:custGeom>
          <a:solidFill>
            <a:srgbClr val="FFE6E7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550000"/>
              </a:lnSpc>
              <a:spcBef>
                <a:spcPts val="0"/>
              </a:spcBef>
              <a:buNone/>
              <a:defRPr sz="1200"/>
            </a:lvl1pPr>
          </a:lstStyle>
          <a:p>
            <a:r>
              <a:rPr lang="en-US" dirty="0"/>
              <a:t>Bild </a:t>
            </a:r>
            <a:r>
              <a:rPr lang="en-US" dirty="0" err="1"/>
              <a:t>hinzufügen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43656"/>
            <a:ext cx="5159767" cy="1093374"/>
          </a:xfrm>
          <a:solidFill>
            <a:schemeClr val="accent2"/>
          </a:solidFill>
        </p:spPr>
        <p:txBody>
          <a:bodyPr wrap="none" lIns="273600" tIns="208800" rIns="273600" bIns="61200">
            <a:spAutoFit/>
          </a:bodyPr>
          <a:lstStyle>
            <a:lvl1pPr marL="0" indent="0" algn="l">
              <a:lnSpc>
                <a:spcPts val="64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Bitte Inhalt eingeben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90800" y="259199"/>
            <a:ext cx="8103650" cy="1093374"/>
          </a:xfrm>
          <a:solidFill>
            <a:schemeClr val="accent2"/>
          </a:solidFill>
          <a:ln w="0">
            <a:noFill/>
          </a:ln>
          <a:effectLst/>
        </p:spPr>
        <p:txBody>
          <a:bodyPr wrap="none" lIns="273600" tIns="208800" rIns="273600" bIns="61200" anchor="t" anchorCtr="0">
            <a:spAutoFit/>
          </a:bodyPr>
          <a:lstStyle>
            <a:lvl1pPr algn="l">
              <a:lnSpc>
                <a:spcPts val="6400"/>
              </a:lnSpc>
              <a:defRPr sz="6000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0337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744">
          <p15:clr>
            <a:srgbClr val="FBAE40"/>
          </p15:clr>
        </p15:guide>
        <p15:guide id="18" orient="horz" pos="3436">
          <p15:clr>
            <a:srgbClr val="FBAE40"/>
          </p15:clr>
        </p15:guide>
        <p15:guide id="23" orient="horz" pos="854">
          <p15:clr>
            <a:srgbClr val="FBAE40"/>
          </p15:clr>
        </p15:guide>
        <p15:guide id="24" orient="horz" pos="1599">
          <p15:clr>
            <a:srgbClr val="FBAE40"/>
          </p15:clr>
        </p15:guide>
        <p15:guide id="25" orient="horz" pos="159">
          <p15:clr>
            <a:srgbClr val="FBAE40"/>
          </p15:clr>
        </p15:guide>
        <p15:guide id="26" orient="horz" pos="908">
          <p15:clr>
            <a:srgbClr val="FBAE40"/>
          </p15:clr>
        </p15:guide>
        <p15:guide id="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 dark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Picture2">
            <a:extLst>
              <a:ext uri="{FF2B5EF4-FFF2-40B4-BE49-F238E27FC236}">
                <a16:creationId xmlns:a16="http://schemas.microsoft.com/office/drawing/2014/main" id="{BBDA00B9-3600-5FA0-6818-202B41AB7273}"/>
              </a:ext>
            </a:extLst>
          </p:cNvPr>
          <p:cNvSpPr/>
          <p:nvPr userDrawn="1"/>
        </p:nvSpPr>
        <p:spPr>
          <a:xfrm rot="10800000">
            <a:off x="0" y="5252612"/>
            <a:ext cx="10969626" cy="918001"/>
          </a:xfrm>
          <a:custGeom>
            <a:avLst/>
            <a:gdLst/>
            <a:ahLst/>
            <a:cxnLst/>
            <a:rect l="0" t="0" r="0" b="0"/>
            <a:pathLst>
              <a:path w="10969626" h="918001">
                <a:moveTo>
                  <a:pt x="0" y="0"/>
                </a:moveTo>
                <a:lnTo>
                  <a:pt x="10969625" y="0"/>
                </a:lnTo>
                <a:lnTo>
                  <a:pt x="10969625" y="349200"/>
                </a:lnTo>
                <a:lnTo>
                  <a:pt x="0" y="91800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2631C5EE-CABD-169C-1ABA-1CEB3EA8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7" b="40255"/>
          <a:stretch/>
        </p:blipFill>
        <p:spPr>
          <a:xfrm>
            <a:off x="9703435" y="5581387"/>
            <a:ext cx="1104740" cy="438441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43237A22-C329-4BCF-C7CF-4899B8B56D46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51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3" orient="horz" pos="653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34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ligh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>
            <a:extLst>
              <a:ext uri="{FF2B5EF4-FFF2-40B4-BE49-F238E27FC236}">
                <a16:creationId xmlns:a16="http://schemas.microsoft.com/office/drawing/2014/main" id="{8D62AB88-76FF-A3A0-37E8-EB4781142AA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rgbClr val="00B9E5"/>
                </a:solidFill>
              </a:defRPr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 userDrawn="1">
          <p15:clr>
            <a:srgbClr val="FBAE40"/>
          </p15:clr>
        </p15:guide>
        <p15:guide id="1" pos="6747" userDrawn="1">
          <p15:clr>
            <a:srgbClr val="FBAE40"/>
          </p15:clr>
        </p15:guide>
        <p15:guide id="5" pos="3224" userDrawn="1">
          <p15:clr>
            <a:srgbClr val="FBAE40"/>
          </p15:clr>
        </p15:guide>
        <p15:guide id="6" pos="3686" userDrawn="1">
          <p15:clr>
            <a:srgbClr val="FBAE40"/>
          </p15:clr>
        </p15:guide>
        <p15:guide id="10" orient="horz" pos="163" userDrawn="1">
          <p15:clr>
            <a:srgbClr val="FBAE40"/>
          </p15:clr>
        </p15:guide>
        <p15:guide id="11" orient="horz" pos="408" userDrawn="1">
          <p15:clr>
            <a:srgbClr val="FBAE40"/>
          </p15:clr>
        </p15:guide>
        <p15:guide id="13" orient="horz" pos="653" userDrawn="1">
          <p15:clr>
            <a:srgbClr val="FBAE40"/>
          </p15:clr>
        </p15:guide>
        <p15:guide id="14" orient="horz" pos="816" userDrawn="1">
          <p15:clr>
            <a:srgbClr val="FBAE40"/>
          </p15:clr>
        </p15:guide>
        <p15:guide id="15" orient="horz" pos="34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7" hidden="1">
            <a:extLst>
              <a:ext uri="{FF2B5EF4-FFF2-40B4-BE49-F238E27FC236}">
                <a16:creationId xmlns:a16="http://schemas.microsoft.com/office/drawing/2014/main" id="{B5DDFCCF-CB5E-2AE4-A2CB-FD03DDD39D1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</a:t>
            </a:r>
          </a:p>
        </p:txBody>
      </p:sp>
      <p:sp>
        <p:nvSpPr>
          <p:cNvPr id="9" name="Footer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 userDrawn="1"/>
        </p:nvSpPr>
        <p:spPr>
          <a:xfrm>
            <a:off x="833447" y="5351272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%confidentiality%</a:t>
            </a: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%businessunit%%departmentshort%%dateformat%%repositoryremark%%copyright%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1" y="1296000"/>
            <a:ext cx="10451783" cy="41675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593090" y="5935261"/>
            <a:ext cx="8850948" cy="122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baseline="0" noProof="1">
                <a:solidFill>
                  <a:srgbClr val="A3BAC8"/>
                </a:solidFill>
                <a:latin typeface="+mn-lt"/>
              </a:rPr>
              <a:t>DC-AT/ESP1 | 06.06.2023 | © Bosch Rexroth AG 2023. Alle Rechte vorbehalten, auch bzgl. jeder Verfügung, Verwertung, Reproduktion, Bearbeitung, Weitergabe sowie für den Fall von Schutzrechtsanmeldungen.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lang="en-US" sz="600" kern="0" baseline="0" noProof="1">
              <a:solidFill>
                <a:schemeClr val="accent1"/>
              </a:solidFill>
              <a:latin typeface="+mn-lt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1A5E6DA-07DF-450E-B436-800FB876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23476"/>
            <a:ext cx="333801" cy="247137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1000" b="1" kern="0" baseline="0">
                <a:solidFill>
                  <a:schemeClr val="accent3"/>
                </a:solidFill>
                <a:latin typeface="+mj-lt"/>
              </a:defRPr>
            </a:lvl1pPr>
          </a:lstStyle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CB9C1E17-1D5C-EA2F-6D84-A9E6F1934A2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8" y="5592014"/>
            <a:ext cx="1009142" cy="4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42" r:id="rId3"/>
    <p:sldLayoutId id="2147483749" r:id="rId4"/>
    <p:sldLayoutId id="2147483746" r:id="rId5"/>
    <p:sldLayoutId id="2147483750" r:id="rId6"/>
    <p:sldLayoutId id="2147483727" r:id="rId7"/>
    <p:sldLayoutId id="2147483751" r:id="rId8"/>
    <p:sldLayoutId id="2147483744" r:id="rId9"/>
    <p:sldLayoutId id="2147483752" r:id="rId10"/>
    <p:sldLayoutId id="2147483724" r:id="rId11"/>
    <p:sldLayoutId id="2147483757" r:id="rId12"/>
    <p:sldLayoutId id="2147483723" r:id="rId13"/>
    <p:sldLayoutId id="2147483758" r:id="rId14"/>
    <p:sldLayoutId id="2147483734" r:id="rId15"/>
    <p:sldLayoutId id="2147483759" r:id="rId16"/>
    <p:sldLayoutId id="2147483760" r:id="rId17"/>
    <p:sldLayoutId id="2147483763" r:id="rId18"/>
    <p:sldLayoutId id="2147483713" r:id="rId19"/>
    <p:sldLayoutId id="2147483721" r:id="rId20"/>
    <p:sldLayoutId id="2147483764" r:id="rId21"/>
    <p:sldLayoutId id="2147483761" r:id="rId22"/>
    <p:sldLayoutId id="2147483753" r:id="rId23"/>
    <p:sldLayoutId id="2147483726" r:id="rId24"/>
    <p:sldLayoutId id="2147483754" r:id="rId25"/>
    <p:sldLayoutId id="2147483728" r:id="rId26"/>
    <p:sldLayoutId id="2147483755" r:id="rId27"/>
    <p:sldLayoutId id="2147483729" r:id="rId28"/>
    <p:sldLayoutId id="2147483756" r:id="rId29"/>
    <p:sldLayoutId id="2147483745" r:id="rId30"/>
    <p:sldLayoutId id="2147483768" r:id="rId31"/>
    <p:sldLayoutId id="2147483783" r:id="rId32"/>
    <p:sldLayoutId id="2147483787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  <p:sldLayoutId id="2147483811" r:id="rId40"/>
    <p:sldLayoutId id="2147483812" r:id="rId41"/>
    <p:sldLayoutId id="2147483813" r:id="rId42"/>
    <p:sldLayoutId id="2147483819" r:id="rId43"/>
    <p:sldLayoutId id="2147483820" r:id="rId44"/>
    <p:sldLayoutId id="2147483821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40" r:id="rId56"/>
    <p:sldLayoutId id="2147483841" r:id="rId57"/>
    <p:sldLayoutId id="2147483842" r:id="rId58"/>
    <p:sldLayoutId id="2147483843" r:id="rId59"/>
    <p:sldLayoutId id="2147483844" r:id="rId60"/>
    <p:sldLayoutId id="2147483845" r:id="rId61"/>
    <p:sldLayoutId id="2147483846" r:id="rId62"/>
    <p:sldLayoutId id="2147483847" r:id="rId63"/>
    <p:sldLayoutId id="2147483854" r:id="rId64"/>
    <p:sldLayoutId id="2147483859" r:id="rId65"/>
    <p:sldLayoutId id="2147483860" r:id="rId66"/>
    <p:sldLayoutId id="2147483861" r:id="rId67"/>
    <p:sldLayoutId id="2147483862" r:id="rId68"/>
    <p:sldLayoutId id="2147483863" r:id="rId69"/>
    <p:sldLayoutId id="2147483864" r:id="rId70"/>
    <p:sldLayoutId id="2147483865" r:id="rId71"/>
    <p:sldLayoutId id="2147483866" r:id="rId72"/>
    <p:sldLayoutId id="2147483869" r:id="rId73"/>
    <p:sldLayoutId id="2147483894" r:id="rId74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400" b="1" kern="1200" baseline="0">
          <a:solidFill>
            <a:srgbClr val="00B9E5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55" userDrawn="1">
          <p15:clr>
            <a:srgbClr val="F26B43"/>
          </p15:clr>
        </p15:guide>
        <p15:guide id="2" orient="horz" pos="19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5783D-55A2-41B9-1BE9-DEF6B0ED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</a:t>
            </a:fld>
            <a:endParaRPr lang="en-US" noProof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85AA42-340D-D60F-0C8A-363A7C34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340440"/>
            <a:ext cx="10346100" cy="174486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sz="4800" dirty="0"/>
              <a:t>Sorter Simulation Model in Visual Components</a:t>
            </a:r>
            <a:endParaRPr lang="en-US" sz="4800" dirty="0"/>
          </a:p>
        </p:txBody>
      </p:sp>
      <p:pic>
        <p:nvPicPr>
          <p:cNvPr id="1026" name="Picture 2" descr="tietoteekkarikilta.fi/api-v1/assets/file-170247604...">
            <a:extLst>
              <a:ext uri="{FF2B5EF4-FFF2-40B4-BE49-F238E27FC236}">
                <a16:creationId xmlns:a16="http://schemas.microsoft.com/office/drawing/2014/main" id="{E92CBCFC-611C-C7A2-B8C8-0D0AABEB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1" b="18682"/>
          <a:stretch/>
        </p:blipFill>
        <p:spPr bwMode="auto">
          <a:xfrm>
            <a:off x="4472327" y="3085307"/>
            <a:ext cx="2024970" cy="6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B6DD8-83E7-2241-6934-06944D0AF1B1}"/>
              </a:ext>
            </a:extLst>
          </p:cNvPr>
          <p:cNvSpPr txBox="1"/>
          <p:nvPr/>
        </p:nvSpPr>
        <p:spPr>
          <a:xfrm>
            <a:off x="137160" y="5578414"/>
            <a:ext cx="10749960" cy="5693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Prepared by,</a:t>
            </a:r>
          </a:p>
          <a:p>
            <a:pPr marR="0" algn="ctr" defTabSz="914400" eaLnBrk="1" fontAlgn="auto" latinLnBrk="0" hangingPunct="1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100" kern="0" dirty="0">
                <a:solidFill>
                  <a:schemeClr val="bg1"/>
                </a:solidFill>
              </a:rPr>
              <a:t>Sooraj Sunil</a:t>
            </a:r>
          </a:p>
          <a:p>
            <a:pPr marR="0" algn="ctr" defTabSz="914400" eaLnBrk="1" fontAlgn="auto" latinLnBrk="0" hangingPunct="1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DC-AT (ESP1)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97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5DD47-AFE8-C4D9-3660-77608E0CA76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2200" dirty="0"/>
              <a:t>General Design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1FA6B-DE42-FCF0-8E17-ABCAFAD0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7029EC42-41A6-376E-CD12-03E7751C5D8A}"/>
              </a:ext>
            </a:extLst>
          </p:cNvPr>
          <p:cNvSpPr/>
          <p:nvPr/>
        </p:nvSpPr>
        <p:spPr>
          <a:xfrm>
            <a:off x="2867025" y="2496074"/>
            <a:ext cx="3470909" cy="1170479"/>
          </a:xfrm>
          <a:prstGeom prst="diamond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Does the product belong in this conveyor? 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OR 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Is there space on this conveyor?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BBBA1-095A-9258-00BC-8093E139049F}"/>
              </a:ext>
            </a:extLst>
          </p:cNvPr>
          <p:cNvSpPr/>
          <p:nvPr/>
        </p:nvSpPr>
        <p:spPr>
          <a:xfrm>
            <a:off x="6859110" y="2739070"/>
            <a:ext cx="2189640" cy="676765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latin typeface="Bosch Office Sans"/>
              </a:rPr>
              <a:t>Move to adjacent conveyor in proximity to target conveyor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Bosch Office Sans"/>
              </a:rPr>
              <a:t>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latin typeface="Bosch Office Sans"/>
              </a:rPr>
              <a:t>The conve</a:t>
            </a:r>
            <a:r>
              <a:rPr lang="de-DE" sz="900" kern="0" dirty="0">
                <a:solidFill>
                  <a:srgbClr val="000000"/>
                </a:solidFill>
                <a:latin typeface="Bosch Office Sans"/>
              </a:rPr>
              <a:t>y</a:t>
            </a:r>
            <a:r>
              <a:rPr lang="en-US" sz="900" kern="0" dirty="0">
                <a:solidFill>
                  <a:srgbClr val="000000"/>
                </a:solidFill>
                <a:latin typeface="Bosch Office Sans"/>
              </a:rPr>
              <a:t>or has space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6ABCBA-71CF-F9D9-B33C-74D6060436E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337934" y="3077453"/>
            <a:ext cx="521176" cy="3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095AC-C77F-8B3B-E1C3-4363AE63FC92}"/>
              </a:ext>
            </a:extLst>
          </p:cNvPr>
          <p:cNvSpPr/>
          <p:nvPr/>
        </p:nvSpPr>
        <p:spPr>
          <a:xfrm>
            <a:off x="2867025" y="3893816"/>
            <a:ext cx="3470909" cy="441960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latin typeface="Bosch Office Sans"/>
              </a:rPr>
              <a:t>Stay on this line and move forward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2A6A4F-ED5C-9AE7-4DFF-C36D777DE92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602480" y="3666553"/>
            <a:ext cx="0" cy="22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5D4ED-40E9-CDD0-942B-6A73BCB1D1C3}"/>
              </a:ext>
            </a:extLst>
          </p:cNvPr>
          <p:cNvSpPr/>
          <p:nvPr/>
        </p:nvSpPr>
        <p:spPr>
          <a:xfrm>
            <a:off x="2867025" y="1837475"/>
            <a:ext cx="3470909" cy="441960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latin typeface="Bosch Office Sans"/>
              </a:rPr>
              <a:t>Incoming product type at a decision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FB4A90-47FF-BFBE-1BA6-91FEDE12A4A0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4602480" y="2279435"/>
            <a:ext cx="0" cy="216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C06CF7-EDB5-D93F-433E-B5DBC242AD1B}"/>
              </a:ext>
            </a:extLst>
          </p:cNvPr>
          <p:cNvSpPr txBox="1"/>
          <p:nvPr/>
        </p:nvSpPr>
        <p:spPr>
          <a:xfrm>
            <a:off x="6299437" y="2909247"/>
            <a:ext cx="464820" cy="179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FF0000"/>
                </a:solidFill>
                <a:latin typeface="Bosch Office Sans"/>
              </a:rPr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B25BB1-67C3-5337-0052-C603DB514849}"/>
              </a:ext>
            </a:extLst>
          </p:cNvPr>
          <p:cNvSpPr txBox="1"/>
          <p:nvPr/>
        </p:nvSpPr>
        <p:spPr>
          <a:xfrm>
            <a:off x="4646296" y="3688552"/>
            <a:ext cx="331466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B050"/>
                </a:solidFill>
                <a:latin typeface="Bosch Office Sans"/>
              </a:rPr>
              <a:t>YES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9DF215-09A9-07ED-F3B7-C443653CA69C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7953930" y="3415835"/>
            <a:ext cx="2188" cy="33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B9F663-38A3-C5DF-33CE-E364ABB5021A}"/>
              </a:ext>
            </a:extLst>
          </p:cNvPr>
          <p:cNvSpPr txBox="1"/>
          <p:nvPr/>
        </p:nvSpPr>
        <p:spPr>
          <a:xfrm>
            <a:off x="7321913" y="3755522"/>
            <a:ext cx="1268410" cy="151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FF0000"/>
                </a:solidFill>
                <a:latin typeface="Bosch Office Sans"/>
              </a:rPr>
              <a:t>To next decision point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D65FCBF-509F-1D59-711F-52181C97555A}"/>
              </a:ext>
            </a:extLst>
          </p:cNvPr>
          <p:cNvSpPr txBox="1">
            <a:spLocks/>
          </p:cNvSpPr>
          <p:nvPr/>
        </p:nvSpPr>
        <p:spPr>
          <a:xfrm>
            <a:off x="259080" y="4564348"/>
            <a:ext cx="10452100" cy="6127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4D03D1E-2E9A-DF88-250C-0A51871C2EC6}"/>
              </a:ext>
            </a:extLst>
          </p:cNvPr>
          <p:cNvSpPr txBox="1">
            <a:spLocks/>
          </p:cNvSpPr>
          <p:nvPr/>
        </p:nvSpPr>
        <p:spPr>
          <a:xfrm>
            <a:off x="342900" y="702283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1. Horizontal Conveyors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56AFDB4D-C5F5-50B9-FE7C-E0DCD9D23691}"/>
              </a:ext>
            </a:extLst>
          </p:cNvPr>
          <p:cNvSpPr txBox="1">
            <a:spLocks/>
          </p:cNvSpPr>
          <p:nvPr/>
        </p:nvSpPr>
        <p:spPr>
          <a:xfrm>
            <a:off x="495300" y="1075129"/>
            <a:ext cx="10299700" cy="743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Sorting logic defines the performance of the system. At each decision point, the basic </a:t>
            </a:r>
            <a:r>
              <a:rPr lang="en-US" b="1" dirty="0"/>
              <a:t>sorting logic </a:t>
            </a:r>
            <a:r>
              <a:rPr lang="en-US" dirty="0"/>
              <a:t>is as follows: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A963D32-7DC1-4F52-7D45-01B2849ABAC2}"/>
              </a:ext>
            </a:extLst>
          </p:cNvPr>
          <p:cNvSpPr txBox="1">
            <a:spLocks/>
          </p:cNvSpPr>
          <p:nvPr/>
        </p:nvSpPr>
        <p:spPr>
          <a:xfrm>
            <a:off x="495300" y="4535220"/>
            <a:ext cx="10299700" cy="595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Decision points are connected to horizontal conveyors, which transfers the product to the intended conveyor.</a:t>
            </a:r>
          </a:p>
        </p:txBody>
      </p:sp>
    </p:spTree>
    <p:extLst>
      <p:ext uri="{BB962C8B-B14F-4D97-AF65-F5344CB8AC3E}">
        <p14:creationId xmlns:p14="http://schemas.microsoft.com/office/powerpoint/2010/main" val="415322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717F8-038A-066F-265F-669C2580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8408D9-25F6-8975-51BB-BDD9ECDD8CC3}"/>
              </a:ext>
            </a:extLst>
          </p:cNvPr>
          <p:cNvSpPr txBox="1">
            <a:spLocks/>
          </p:cNvSpPr>
          <p:nvPr/>
        </p:nvSpPr>
        <p:spPr>
          <a:xfrm>
            <a:off x="342900" y="702283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2. Circular Conveyors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FA53088-B21F-B5C7-BB4D-17282611337B}"/>
              </a:ext>
            </a:extLst>
          </p:cNvPr>
          <p:cNvSpPr txBox="1">
            <a:spLocks/>
          </p:cNvSpPr>
          <p:nvPr/>
        </p:nvSpPr>
        <p:spPr>
          <a:xfrm>
            <a:off x="495300" y="979878"/>
            <a:ext cx="10299700" cy="764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basic configuration of this approach is to connect all four sources to the circular conveyor.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5215468-5F16-7A99-EA7C-F1E522E372A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sz="2200" dirty="0"/>
              <a:t>General Design Concepts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F31412-B85C-F2A6-7FC6-319CFC09CDAF}"/>
              </a:ext>
            </a:extLst>
          </p:cNvPr>
          <p:cNvGrpSpPr/>
          <p:nvPr/>
        </p:nvGrpSpPr>
        <p:grpSpPr>
          <a:xfrm>
            <a:off x="3393252" y="1638758"/>
            <a:ext cx="4425526" cy="2119748"/>
            <a:chOff x="3265715" y="1719941"/>
            <a:chExt cx="5056195" cy="242182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A7D51D-A88A-D0CA-B2C6-42D4A8AA66AB}"/>
                </a:ext>
              </a:extLst>
            </p:cNvPr>
            <p:cNvSpPr/>
            <p:nvPr/>
          </p:nvSpPr>
          <p:spPr>
            <a:xfrm>
              <a:off x="3714750" y="1719941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849EC6-819F-90A9-EA46-9117275C8450}"/>
                </a:ext>
              </a:extLst>
            </p:cNvPr>
            <p:cNvSpPr/>
            <p:nvPr/>
          </p:nvSpPr>
          <p:spPr>
            <a:xfrm>
              <a:off x="4294414" y="1719941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1200" kern="0" dirty="0">
                  <a:solidFill>
                    <a:srgbClr val="000000"/>
                  </a:solidFill>
                  <a:latin typeface="Bosch Office Sans"/>
                </a:rPr>
                <a:t>2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D96006-FAF0-B262-51A4-B117373CB0D4}"/>
                </a:ext>
              </a:extLst>
            </p:cNvPr>
            <p:cNvSpPr/>
            <p:nvPr/>
          </p:nvSpPr>
          <p:spPr>
            <a:xfrm>
              <a:off x="4874078" y="1719941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1200" kern="0" dirty="0">
                  <a:solidFill>
                    <a:srgbClr val="000000"/>
                  </a:solidFill>
                  <a:latin typeface="Bosch Office Sans"/>
                </a:rPr>
                <a:t>3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1DE7CA-D9E5-CF04-F4D3-3EFD96B07D8B}"/>
                </a:ext>
              </a:extLst>
            </p:cNvPr>
            <p:cNvSpPr/>
            <p:nvPr/>
          </p:nvSpPr>
          <p:spPr>
            <a:xfrm>
              <a:off x="5333772" y="1719941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1200" kern="0" dirty="0">
                  <a:solidFill>
                    <a:srgbClr val="000000"/>
                  </a:solidFill>
                  <a:latin typeface="Bosch Office Sans"/>
                </a:rPr>
                <a:t>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BF410B-E250-8948-15EC-9CB85827EE02}"/>
                </a:ext>
              </a:extLst>
            </p:cNvPr>
            <p:cNvSpPr/>
            <p:nvPr/>
          </p:nvSpPr>
          <p:spPr>
            <a:xfrm>
              <a:off x="3265715" y="2281124"/>
              <a:ext cx="2971799" cy="1273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1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42B9E0-BFDA-57FE-6F59-F3631F54ECA7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3865790" y="2022020"/>
              <a:ext cx="0" cy="24511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DE2A37-01F4-6B96-7A26-52AF860FC4B9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4445454" y="2022020"/>
              <a:ext cx="0" cy="2539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931776-B03D-4E29-6EEA-0921B9657B45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5025118" y="2022020"/>
              <a:ext cx="0" cy="25910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200DD-1392-9821-7F96-D906A1F1DA27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5484812" y="2022020"/>
              <a:ext cx="0" cy="25910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0DCEAF-5D7C-2774-F830-731CD4CA46D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865790" y="3561126"/>
              <a:ext cx="0" cy="27856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7260C-1646-30B1-D4C7-A352FFB28C1F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4445454" y="3561126"/>
              <a:ext cx="0" cy="27856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0A3D5-599D-71D7-6E64-D4F78204F7AC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5025117" y="3561126"/>
              <a:ext cx="1" cy="27856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0C3B61-287C-6DC6-E2AB-5D74B7CA91E1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5484811" y="3561126"/>
              <a:ext cx="1" cy="27856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97892E1-4572-96D7-3B5E-C97851959F7B}"/>
                </a:ext>
              </a:extLst>
            </p:cNvPr>
            <p:cNvSpPr/>
            <p:nvPr/>
          </p:nvSpPr>
          <p:spPr>
            <a:xfrm>
              <a:off x="3714750" y="3839689"/>
              <a:ext cx="302079" cy="302079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1200" kern="0" dirty="0">
                  <a:solidFill>
                    <a:srgbClr val="000000"/>
                  </a:solidFill>
                  <a:latin typeface="Bosch Office Sans"/>
                </a:rPr>
                <a:t>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6B1F895-942A-15BA-69BE-E2E629AC14BE}"/>
                </a:ext>
              </a:extLst>
            </p:cNvPr>
            <p:cNvSpPr/>
            <p:nvPr/>
          </p:nvSpPr>
          <p:spPr>
            <a:xfrm>
              <a:off x="4294414" y="3839689"/>
              <a:ext cx="302079" cy="302079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B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CF3C845-1440-00DD-548B-5AD4F92D34FB}"/>
                </a:ext>
              </a:extLst>
            </p:cNvPr>
            <p:cNvSpPr/>
            <p:nvPr/>
          </p:nvSpPr>
          <p:spPr>
            <a:xfrm>
              <a:off x="4874078" y="3839689"/>
              <a:ext cx="302079" cy="302079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C1F93E-FE68-269E-3867-2C8E0E9A09AE}"/>
                </a:ext>
              </a:extLst>
            </p:cNvPr>
            <p:cNvSpPr/>
            <p:nvPr/>
          </p:nvSpPr>
          <p:spPr>
            <a:xfrm>
              <a:off x="5333772" y="3839689"/>
              <a:ext cx="302079" cy="30207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244376-DB41-041A-1DE5-BC3925A32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715" y="2275996"/>
              <a:ext cx="2971799" cy="0"/>
            </a:xfrm>
            <a:prstGeom prst="line">
              <a:avLst/>
            </a:prstGeom>
            <a:ln w="1587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5CDBC3-B0CA-EE1D-3038-C48127CF1DD7}"/>
                </a:ext>
              </a:extLst>
            </p:cNvPr>
            <p:cNvCxnSpPr>
              <a:cxnSpLocks/>
            </p:cNvCxnSpPr>
            <p:nvPr/>
          </p:nvCxnSpPr>
          <p:spPr>
            <a:xfrm>
              <a:off x="3268165" y="2281124"/>
              <a:ext cx="0" cy="1280002"/>
            </a:xfrm>
            <a:prstGeom prst="line">
              <a:avLst/>
            </a:prstGeom>
            <a:ln w="1587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C9886D-5590-9667-2BD1-72A875BB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134" y="2267130"/>
              <a:ext cx="0" cy="1286376"/>
            </a:xfrm>
            <a:prstGeom prst="line">
              <a:avLst/>
            </a:prstGeom>
            <a:ln w="1587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CCDC74-A839-8C91-BBCA-A1A7F5C970B9}"/>
                </a:ext>
              </a:extLst>
            </p:cNvPr>
            <p:cNvCxnSpPr>
              <a:cxnSpLocks/>
              <a:stCxn id="15" idx="3"/>
              <a:endCxn id="51" idx="1"/>
            </p:cNvCxnSpPr>
            <p:nvPr/>
          </p:nvCxnSpPr>
          <p:spPr>
            <a:xfrm flipV="1">
              <a:off x="6237514" y="2912988"/>
              <a:ext cx="445226" cy="495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187716-3344-BD35-975A-206AE15FD4A8}"/>
                </a:ext>
              </a:extLst>
            </p:cNvPr>
            <p:cNvSpPr/>
            <p:nvPr/>
          </p:nvSpPr>
          <p:spPr>
            <a:xfrm>
              <a:off x="6682740" y="2718588"/>
              <a:ext cx="1639170" cy="388800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kern="0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Circular Conveyor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AFC3E6B-4163-1992-D498-4EC9927F7CFA}"/>
                </a:ext>
              </a:extLst>
            </p:cNvPr>
            <p:cNvSpPr/>
            <p:nvPr/>
          </p:nvSpPr>
          <p:spPr>
            <a:xfrm flipH="1" flipV="1">
              <a:off x="4426045" y="2257605"/>
              <a:ext cx="39933" cy="39933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22C9B3B-C559-066B-7754-ECC2709BCB7E}"/>
                </a:ext>
              </a:extLst>
            </p:cNvPr>
            <p:cNvSpPr/>
            <p:nvPr/>
          </p:nvSpPr>
          <p:spPr>
            <a:xfrm flipH="1" flipV="1">
              <a:off x="5007549" y="2260780"/>
              <a:ext cx="39933" cy="39933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A079C2-630F-1AA2-81A3-B7AABAEDD774}"/>
                </a:ext>
              </a:extLst>
            </p:cNvPr>
            <p:cNvSpPr/>
            <p:nvPr/>
          </p:nvSpPr>
          <p:spPr>
            <a:xfrm flipH="1" flipV="1">
              <a:off x="5464254" y="2260780"/>
              <a:ext cx="39933" cy="39933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D5D73E3-DAFF-2FAF-99A1-F5E866E2932F}"/>
                </a:ext>
              </a:extLst>
            </p:cNvPr>
            <p:cNvSpPr/>
            <p:nvPr/>
          </p:nvSpPr>
          <p:spPr>
            <a:xfrm flipH="1" flipV="1">
              <a:off x="3847826" y="2253520"/>
              <a:ext cx="39933" cy="39933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0D608B-619E-5116-B290-23A075F65D18}"/>
                </a:ext>
              </a:extLst>
            </p:cNvPr>
            <p:cNvCxnSpPr>
              <a:cxnSpLocks/>
            </p:cNvCxnSpPr>
            <p:nvPr/>
          </p:nvCxnSpPr>
          <p:spPr>
            <a:xfrm>
              <a:off x="3265715" y="3561124"/>
              <a:ext cx="2994659" cy="0"/>
            </a:xfrm>
            <a:prstGeom prst="line">
              <a:avLst/>
            </a:prstGeom>
            <a:ln w="1587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13EF7C-6938-6CB5-5763-ED97D7242297}"/>
                </a:ext>
              </a:extLst>
            </p:cNvPr>
            <p:cNvSpPr/>
            <p:nvPr/>
          </p:nvSpPr>
          <p:spPr>
            <a:xfrm flipH="1" flipV="1">
              <a:off x="5473326" y="3541158"/>
              <a:ext cx="39933" cy="3993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41C266-3A75-8B86-179F-BA071DD7D475}"/>
                </a:ext>
              </a:extLst>
            </p:cNvPr>
            <p:cNvSpPr/>
            <p:nvPr/>
          </p:nvSpPr>
          <p:spPr>
            <a:xfrm flipH="1" flipV="1">
              <a:off x="5000746" y="3541158"/>
              <a:ext cx="39933" cy="3993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B661F34-6527-D4C7-C2C9-ED40EF14DA04}"/>
                </a:ext>
              </a:extLst>
            </p:cNvPr>
            <p:cNvSpPr/>
            <p:nvPr/>
          </p:nvSpPr>
          <p:spPr>
            <a:xfrm flipH="1" flipV="1">
              <a:off x="4428767" y="3541158"/>
              <a:ext cx="39933" cy="3993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FD6E93-250F-60D7-70C0-6BA4F461C0B7}"/>
                </a:ext>
              </a:extLst>
            </p:cNvPr>
            <p:cNvSpPr/>
            <p:nvPr/>
          </p:nvSpPr>
          <p:spPr>
            <a:xfrm flipH="1" flipV="1">
              <a:off x="3847826" y="3541158"/>
              <a:ext cx="39933" cy="3993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93D4667-AAF4-8D41-965A-70BC168575EC}"/>
              </a:ext>
            </a:extLst>
          </p:cNvPr>
          <p:cNvGrpSpPr/>
          <p:nvPr/>
        </p:nvGrpSpPr>
        <p:grpSpPr>
          <a:xfrm>
            <a:off x="8127670" y="2335991"/>
            <a:ext cx="2334392" cy="633165"/>
            <a:chOff x="7750202" y="2471958"/>
            <a:chExt cx="2334392" cy="633165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76FEF62-607F-3C20-5D9F-98D26D607A60}"/>
                </a:ext>
              </a:extLst>
            </p:cNvPr>
            <p:cNvSpPr/>
            <p:nvPr/>
          </p:nvSpPr>
          <p:spPr>
            <a:xfrm flipH="1" flipV="1">
              <a:off x="7984696" y="2625016"/>
              <a:ext cx="45719" cy="45719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rgbClr val="002B4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799B121-5593-3E12-CFEE-7C8020C728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7823" y="2918427"/>
              <a:ext cx="425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AFBE04F-9100-D425-9623-8FF345C055E3}"/>
                </a:ext>
              </a:extLst>
            </p:cNvPr>
            <p:cNvSpPr txBox="1"/>
            <p:nvPr/>
          </p:nvSpPr>
          <p:spPr>
            <a:xfrm>
              <a:off x="8339306" y="2471958"/>
              <a:ext cx="1237493" cy="260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- Decision Points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B4B93E-E8F7-F669-F17D-2EDF9AE09231}"/>
                </a:ext>
              </a:extLst>
            </p:cNvPr>
            <p:cNvSpPr txBox="1"/>
            <p:nvPr/>
          </p:nvSpPr>
          <p:spPr>
            <a:xfrm>
              <a:off x="8339305" y="2754556"/>
              <a:ext cx="1671469" cy="260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- Product flow direction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2FC43F5-0487-EB18-EC75-B3A116971E78}"/>
                </a:ext>
              </a:extLst>
            </p:cNvPr>
            <p:cNvSpPr/>
            <p:nvPr/>
          </p:nvSpPr>
          <p:spPr>
            <a:xfrm>
              <a:off x="7750202" y="2471958"/>
              <a:ext cx="2334392" cy="633165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96425532-3C71-6A22-F5A0-79F062C10B1C}"/>
              </a:ext>
            </a:extLst>
          </p:cNvPr>
          <p:cNvSpPr txBox="1">
            <a:spLocks/>
          </p:cNvSpPr>
          <p:nvPr/>
        </p:nvSpPr>
        <p:spPr>
          <a:xfrm>
            <a:off x="495300" y="3830723"/>
            <a:ext cx="10299700" cy="764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Circular conveyor can accumulate, circulate and distribute the products to output conveyors.</a:t>
            </a:r>
          </a:p>
        </p:txBody>
      </p:sp>
    </p:spTree>
    <p:extLst>
      <p:ext uri="{BB962C8B-B14F-4D97-AF65-F5344CB8AC3E}">
        <p14:creationId xmlns:p14="http://schemas.microsoft.com/office/powerpoint/2010/main" val="37788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BA932-03D5-D4D6-79E7-7509AB8D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3295F6A-6DEA-6051-4BB6-5F887C3A6861}"/>
              </a:ext>
            </a:extLst>
          </p:cNvPr>
          <p:cNvSpPr txBox="1">
            <a:spLocks/>
          </p:cNvSpPr>
          <p:nvPr/>
        </p:nvSpPr>
        <p:spPr>
          <a:xfrm>
            <a:off x="342900" y="702283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2. Circular Conveyors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C18FAB8-C31F-B52B-DE59-E3A3DE11935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sz="2200" dirty="0"/>
              <a:t>General Design Concepts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F31E106-905D-9A63-B041-7F829684B247}"/>
              </a:ext>
            </a:extLst>
          </p:cNvPr>
          <p:cNvGrpSpPr/>
          <p:nvPr/>
        </p:nvGrpSpPr>
        <p:grpSpPr>
          <a:xfrm>
            <a:off x="1712912" y="1741666"/>
            <a:ext cx="8062112" cy="2498301"/>
            <a:chOff x="762000" y="1890514"/>
            <a:chExt cx="8062112" cy="2498301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915D564-9555-BDB0-C2BA-DC6DF6461CC6}"/>
                </a:ext>
              </a:extLst>
            </p:cNvPr>
            <p:cNvSpPr/>
            <p:nvPr/>
          </p:nvSpPr>
          <p:spPr>
            <a:xfrm>
              <a:off x="762000" y="2549113"/>
              <a:ext cx="3470909" cy="1170479"/>
            </a:xfrm>
            <a:prstGeom prst="diamond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Does the product type belong in the target conveyor? </a:t>
              </a: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AND </a:t>
              </a: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Is there space on this conveyor?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A8FF28-EE8B-3A71-9EF6-168D2F20AC15}"/>
                </a:ext>
              </a:extLst>
            </p:cNvPr>
            <p:cNvSpPr/>
            <p:nvPr/>
          </p:nvSpPr>
          <p:spPr>
            <a:xfrm>
              <a:off x="7606769" y="2949477"/>
              <a:ext cx="1217343" cy="388799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0" dirty="0">
                  <a:solidFill>
                    <a:srgbClr val="000000"/>
                  </a:solidFill>
                  <a:latin typeface="Bosch Office Sans"/>
                </a:rPr>
                <a:t>Product goes into Circulation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79587ED-DF8F-9F81-2E2C-C73B5D5E1CA8}"/>
                </a:ext>
              </a:extLst>
            </p:cNvPr>
            <p:cNvCxnSpPr>
              <a:cxnSpLocks/>
              <a:stCxn id="8" idx="3"/>
              <a:endCxn id="23" idx="1"/>
            </p:cNvCxnSpPr>
            <p:nvPr/>
          </p:nvCxnSpPr>
          <p:spPr>
            <a:xfrm>
              <a:off x="4232909" y="3134353"/>
              <a:ext cx="803864" cy="7003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4CB060-9E36-F674-9F4D-40DC5DD3D388}"/>
                </a:ext>
              </a:extLst>
            </p:cNvPr>
            <p:cNvSpPr/>
            <p:nvPr/>
          </p:nvSpPr>
          <p:spPr>
            <a:xfrm>
              <a:off x="762000" y="3946855"/>
              <a:ext cx="3470909" cy="441960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0" dirty="0">
                  <a:solidFill>
                    <a:srgbClr val="000000"/>
                  </a:solidFill>
                  <a:latin typeface="Bosch Office Sans"/>
                </a:rPr>
                <a:t>Divert the product into product specific output conveyor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7210A-8C58-1692-00D0-804E29834419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2497455" y="3719592"/>
              <a:ext cx="0" cy="227263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8BFF47-CD2D-A4A9-45DC-DF483C2C33F3}"/>
                </a:ext>
              </a:extLst>
            </p:cNvPr>
            <p:cNvSpPr/>
            <p:nvPr/>
          </p:nvSpPr>
          <p:spPr>
            <a:xfrm>
              <a:off x="762000" y="1890514"/>
              <a:ext cx="3470909" cy="441960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0" dirty="0">
                  <a:solidFill>
                    <a:srgbClr val="000000"/>
                  </a:solidFill>
                  <a:latin typeface="Bosch Office Sans"/>
                </a:rPr>
                <a:t>Incoming product type at a decision point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8E38F8-80F2-6366-1446-E2C89A2C967E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2497455" y="2332474"/>
              <a:ext cx="0" cy="216639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26A114-03B2-AB4E-C63F-3E7F5E20BD54}"/>
                </a:ext>
              </a:extLst>
            </p:cNvPr>
            <p:cNvSpPr txBox="1"/>
            <p:nvPr/>
          </p:nvSpPr>
          <p:spPr>
            <a:xfrm>
              <a:off x="4367966" y="2962286"/>
              <a:ext cx="464820" cy="1790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0" dirty="0">
                  <a:solidFill>
                    <a:srgbClr val="FF0000"/>
                  </a:solidFill>
                  <a:latin typeface="Bosch Office Sans"/>
                </a:rPr>
                <a:t>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766C2-34C5-60A5-0D31-2E6E6547E557}"/>
                </a:ext>
              </a:extLst>
            </p:cNvPr>
            <p:cNvSpPr txBox="1"/>
            <p:nvPr/>
          </p:nvSpPr>
          <p:spPr>
            <a:xfrm>
              <a:off x="2541271" y="3741591"/>
              <a:ext cx="331466" cy="1752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0" dirty="0">
                  <a:solidFill>
                    <a:srgbClr val="00B050"/>
                  </a:solidFill>
                  <a:latin typeface="Bosch Office Sans"/>
                </a:rPr>
                <a:t>YES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C2C74B14-A182-0D16-D484-045009EB5495}"/>
                </a:ext>
              </a:extLst>
            </p:cNvPr>
            <p:cNvSpPr/>
            <p:nvPr/>
          </p:nvSpPr>
          <p:spPr>
            <a:xfrm>
              <a:off x="5036773" y="2720192"/>
              <a:ext cx="1981597" cy="842328"/>
            </a:xfrm>
            <a:prstGeom prst="diamond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Is there an adjacent decision point ?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CA7CF8A9-4528-D2EF-F411-3693902DEEEC}"/>
                </a:ext>
              </a:extLst>
            </p:cNvPr>
            <p:cNvCxnSpPr>
              <a:cxnSpLocks/>
              <a:stCxn id="23" idx="0"/>
              <a:endCxn id="13" idx="0"/>
            </p:cNvCxnSpPr>
            <p:nvPr/>
          </p:nvCxnSpPr>
          <p:spPr>
            <a:xfrm rot="16200000" flipV="1">
              <a:off x="3847675" y="540294"/>
              <a:ext cx="829678" cy="3530117"/>
            </a:xfrm>
            <a:prstGeom prst="bentConnector3">
              <a:avLst>
                <a:gd name="adj1" fmla="val 127553"/>
              </a:avLst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696BD1-1401-EA67-2203-70E11CFF650B}"/>
                </a:ext>
              </a:extLst>
            </p:cNvPr>
            <p:cNvSpPr txBox="1"/>
            <p:nvPr/>
          </p:nvSpPr>
          <p:spPr>
            <a:xfrm>
              <a:off x="5656659" y="2440793"/>
              <a:ext cx="331466" cy="1752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0" dirty="0">
                  <a:solidFill>
                    <a:srgbClr val="00B050"/>
                  </a:solidFill>
                  <a:latin typeface="Bosch Office Sans"/>
                </a:rPr>
                <a:t>YES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FD0007-C3AA-DDBD-99F2-C7E22CAE08A2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027895" y="3143877"/>
              <a:ext cx="578874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71F84-DEB7-7378-1813-E2DA88857B4F}"/>
                </a:ext>
              </a:extLst>
            </p:cNvPr>
            <p:cNvSpPr txBox="1"/>
            <p:nvPr/>
          </p:nvSpPr>
          <p:spPr>
            <a:xfrm>
              <a:off x="7080159" y="2962286"/>
              <a:ext cx="464820" cy="1790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0" dirty="0">
                  <a:solidFill>
                    <a:srgbClr val="FF0000"/>
                  </a:solidFill>
                  <a:latin typeface="Bosch Office Sans"/>
                </a:rPr>
                <a:t>NO</a:t>
              </a:r>
            </a:p>
          </p:txBody>
        </p:sp>
      </p:grpSp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5F666B9B-3652-DC5E-1128-A72C880DD4D5}"/>
              </a:ext>
            </a:extLst>
          </p:cNvPr>
          <p:cNvSpPr txBox="1">
            <a:spLocks/>
          </p:cNvSpPr>
          <p:nvPr/>
        </p:nvSpPr>
        <p:spPr>
          <a:xfrm>
            <a:off x="495300" y="1075129"/>
            <a:ext cx="10299700" cy="376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At each decision point at the output, the basic sorting logic is as follows: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8A9227EE-BEF8-6872-0880-8241FCF45F17}"/>
              </a:ext>
            </a:extLst>
          </p:cNvPr>
          <p:cNvSpPr txBox="1">
            <a:spLocks/>
          </p:cNvSpPr>
          <p:nvPr/>
        </p:nvSpPr>
        <p:spPr>
          <a:xfrm>
            <a:off x="495300" y="4259287"/>
            <a:ext cx="10299700" cy="10061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Bosch Sans" panose="020B0604020202020204" pitchFamily="34" charset="0"/>
              </a:rPr>
              <a:t>Advantages</a:t>
            </a:r>
            <a:r>
              <a:rPr lang="en-US" b="0" i="0" dirty="0">
                <a:solidFill>
                  <a:srgbClr val="000000"/>
                </a:solidFill>
                <a:effectLst/>
                <a:latin typeface="Bosch Sans" panose="020B0604020202020204" pitchFamily="34" charset="0"/>
              </a:rPr>
              <a:t>: Continuous flow of products into output conveyors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Bosch Sans" panose="020B0604020202020204" pitchFamily="34" charset="0"/>
              </a:rPr>
              <a:t>Challenges</a:t>
            </a:r>
            <a:r>
              <a:rPr lang="en-US" b="0" i="0" dirty="0">
                <a:solidFill>
                  <a:srgbClr val="000000"/>
                </a:solidFill>
                <a:effectLst/>
                <a:latin typeface="Bosch Sans" panose="020B0604020202020204" pitchFamily="34" charset="0"/>
              </a:rPr>
              <a:t>: Susceptibility to operational issues when processing large batches of identical products.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BA932-03D5-D4D6-79E7-7509AB8D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3295F6A-6DEA-6051-4BB6-5F887C3A6861}"/>
              </a:ext>
            </a:extLst>
          </p:cNvPr>
          <p:cNvSpPr txBox="1">
            <a:spLocks/>
          </p:cNvSpPr>
          <p:nvPr/>
        </p:nvSpPr>
        <p:spPr>
          <a:xfrm>
            <a:off x="342900" y="702283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3. Dead-end buffers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C18FAB8-C31F-B52B-DE59-E3A3DE11935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sz="2200" dirty="0"/>
              <a:t>General Design Concepts</a:t>
            </a:r>
          </a:p>
        </p:txBody>
      </p:sp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5F666B9B-3652-DC5E-1128-A72C880DD4D5}"/>
              </a:ext>
            </a:extLst>
          </p:cNvPr>
          <p:cNvSpPr txBox="1">
            <a:spLocks/>
          </p:cNvSpPr>
          <p:nvPr/>
        </p:nvSpPr>
        <p:spPr>
          <a:xfrm>
            <a:off x="495300" y="1075129"/>
            <a:ext cx="10299700" cy="376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E8C37A-427A-A7C4-4FB7-2AB7B0A036FC}"/>
              </a:ext>
            </a:extLst>
          </p:cNvPr>
          <p:cNvGrpSpPr/>
          <p:nvPr/>
        </p:nvGrpSpPr>
        <p:grpSpPr>
          <a:xfrm>
            <a:off x="2164852" y="1456098"/>
            <a:ext cx="4768652" cy="2631706"/>
            <a:chOff x="2804932" y="1456098"/>
            <a:chExt cx="4768652" cy="263170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8BED0FA-5677-C60C-6133-541B9E416DD5}"/>
                </a:ext>
              </a:extLst>
            </p:cNvPr>
            <p:cNvGrpSpPr/>
            <p:nvPr/>
          </p:nvGrpSpPr>
          <p:grpSpPr>
            <a:xfrm>
              <a:off x="2804932" y="2163193"/>
              <a:ext cx="1079613" cy="1471186"/>
              <a:chOff x="2804932" y="2462265"/>
              <a:chExt cx="1079613" cy="147118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C42BE22-5074-9A4A-78F8-52E880120C02}"/>
                  </a:ext>
                </a:extLst>
              </p:cNvPr>
              <p:cNvGrpSpPr/>
              <p:nvPr/>
            </p:nvGrpSpPr>
            <p:grpSpPr>
              <a:xfrm>
                <a:off x="2804932" y="2503815"/>
                <a:ext cx="1079613" cy="1429636"/>
                <a:chOff x="3265715" y="1207917"/>
                <a:chExt cx="2971799" cy="393529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0BD93B92-46E9-E498-7567-1CC0834CF15A}"/>
                    </a:ext>
                  </a:extLst>
                </p:cNvPr>
                <p:cNvSpPr/>
                <p:nvPr/>
              </p:nvSpPr>
              <p:spPr>
                <a:xfrm>
                  <a:off x="3714750" y="1207917"/>
                  <a:ext cx="302079" cy="30207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1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431ECF9-C110-83E4-6E41-3A87ED8057C6}"/>
                    </a:ext>
                  </a:extLst>
                </p:cNvPr>
                <p:cNvSpPr/>
                <p:nvPr/>
              </p:nvSpPr>
              <p:spPr>
                <a:xfrm>
                  <a:off x="4294414" y="1207917"/>
                  <a:ext cx="302079" cy="30207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400" b="1" kern="0" dirty="0">
                      <a:solidFill>
                        <a:srgbClr val="000000"/>
                      </a:solidFill>
                      <a:latin typeface="Bosch Office Sans"/>
                    </a:rPr>
                    <a:t>2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D4F43C5-DFD9-4025-BD39-EC0B9091040A}"/>
                    </a:ext>
                  </a:extLst>
                </p:cNvPr>
                <p:cNvSpPr/>
                <p:nvPr/>
              </p:nvSpPr>
              <p:spPr>
                <a:xfrm>
                  <a:off x="4874078" y="1207917"/>
                  <a:ext cx="302079" cy="30207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400" b="1" kern="0" dirty="0">
                      <a:solidFill>
                        <a:srgbClr val="000000"/>
                      </a:solidFill>
                      <a:latin typeface="Bosch Office Sans"/>
                    </a:rPr>
                    <a:t>3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17BBEEF-81ED-74EA-2975-BD3306D70C1A}"/>
                    </a:ext>
                  </a:extLst>
                </p:cNvPr>
                <p:cNvSpPr/>
                <p:nvPr/>
              </p:nvSpPr>
              <p:spPr>
                <a:xfrm>
                  <a:off x="5333772" y="1207917"/>
                  <a:ext cx="302079" cy="30207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400" b="1" kern="0" dirty="0">
                      <a:solidFill>
                        <a:srgbClr val="000000"/>
                      </a:solidFill>
                      <a:latin typeface="Bosch Office Sans"/>
                    </a:rPr>
                    <a:t>4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357D8CA-132A-D03F-E19D-21A92AEE0B00}"/>
                    </a:ext>
                  </a:extLst>
                </p:cNvPr>
                <p:cNvSpPr/>
                <p:nvPr/>
              </p:nvSpPr>
              <p:spPr>
                <a:xfrm>
                  <a:off x="3265715" y="2281124"/>
                  <a:ext cx="2971799" cy="12736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900" b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SORTER</a:t>
                  </a:r>
                  <a:endParaRPr kumimoji="0" lang="en-US" sz="900" b="1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8444938-DC39-1E39-2C08-F52FE5097F07}"/>
                    </a:ext>
                  </a:extLst>
                </p:cNvPr>
                <p:cNvCxnSpPr>
                  <a:cxnSpLocks/>
                  <a:stCxn id="3" idx="4"/>
                </p:cNvCxnSpPr>
                <p:nvPr/>
              </p:nvCxnSpPr>
              <p:spPr>
                <a:xfrm>
                  <a:off x="3865790" y="1509996"/>
                  <a:ext cx="0" cy="7647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450664E-2111-AB11-BC8E-B76CDBBF65FC}"/>
                    </a:ext>
                  </a:extLst>
                </p:cNvPr>
                <p:cNvCxnSpPr>
                  <a:cxnSpLocks/>
                  <a:stCxn id="4" idx="4"/>
                </p:cNvCxnSpPr>
                <p:nvPr/>
              </p:nvCxnSpPr>
              <p:spPr>
                <a:xfrm flipH="1">
                  <a:off x="4445453" y="1509996"/>
                  <a:ext cx="1" cy="767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BD3B530-2637-0F81-64EC-BAEB5FB02C5E}"/>
                    </a:ext>
                  </a:extLst>
                </p:cNvPr>
                <p:cNvCxnSpPr>
                  <a:cxnSpLocks/>
                  <a:stCxn id="6" idx="4"/>
                </p:cNvCxnSpPr>
                <p:nvPr/>
              </p:nvCxnSpPr>
              <p:spPr>
                <a:xfrm flipH="1">
                  <a:off x="5025116" y="1509996"/>
                  <a:ext cx="2" cy="767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C275527-8882-DEC4-41EB-F23A750B0FFC}"/>
                    </a:ext>
                  </a:extLst>
                </p:cNvPr>
                <p:cNvCxnSpPr>
                  <a:cxnSpLocks/>
                  <a:stCxn id="7" idx="4"/>
                </p:cNvCxnSpPr>
                <p:nvPr/>
              </p:nvCxnSpPr>
              <p:spPr>
                <a:xfrm flipH="1">
                  <a:off x="5484810" y="1509996"/>
                  <a:ext cx="2" cy="767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95AC663-C906-48C4-F504-0D8738AA25A1}"/>
                    </a:ext>
                  </a:extLst>
                </p:cNvPr>
                <p:cNvCxnSpPr/>
                <p:nvPr/>
              </p:nvCxnSpPr>
              <p:spPr>
                <a:xfrm flipH="1">
                  <a:off x="3865789" y="3561126"/>
                  <a:ext cx="1" cy="1273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550FB0D-695A-02BF-E10A-AF97C0790578}"/>
                    </a:ext>
                  </a:extLst>
                </p:cNvPr>
                <p:cNvCxnSpPr/>
                <p:nvPr/>
              </p:nvCxnSpPr>
              <p:spPr>
                <a:xfrm flipH="1">
                  <a:off x="4445453" y="3561126"/>
                  <a:ext cx="1" cy="1273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996DBA6-1CED-A031-D855-15C29D0D49ED}"/>
                    </a:ext>
                  </a:extLst>
                </p:cNvPr>
                <p:cNvCxnSpPr/>
                <p:nvPr/>
              </p:nvCxnSpPr>
              <p:spPr>
                <a:xfrm flipH="1">
                  <a:off x="5025116" y="3561126"/>
                  <a:ext cx="1" cy="1273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242F4BF-0AB2-D820-AABC-028978E3E4AA}"/>
                    </a:ext>
                  </a:extLst>
                </p:cNvPr>
                <p:cNvCxnSpPr/>
                <p:nvPr/>
              </p:nvCxnSpPr>
              <p:spPr>
                <a:xfrm flipH="1">
                  <a:off x="5484810" y="3561126"/>
                  <a:ext cx="1" cy="1273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1181FC9-7D72-A5C5-2EDE-54D8DAA0DFD7}"/>
                    </a:ext>
                  </a:extLst>
                </p:cNvPr>
                <p:cNvSpPr/>
                <p:nvPr/>
              </p:nvSpPr>
              <p:spPr>
                <a:xfrm>
                  <a:off x="3714750" y="4841128"/>
                  <a:ext cx="302079" cy="302079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400" b="1" kern="0" dirty="0">
                      <a:solidFill>
                        <a:srgbClr val="000000"/>
                      </a:solidFill>
                      <a:latin typeface="Bosch Office Sans"/>
                    </a:rPr>
                    <a:t>A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7A90A01-49C6-54E3-F89A-C4FDF12E91C0}"/>
                    </a:ext>
                  </a:extLst>
                </p:cNvPr>
                <p:cNvSpPr/>
                <p:nvPr/>
              </p:nvSpPr>
              <p:spPr>
                <a:xfrm>
                  <a:off x="4294414" y="4841128"/>
                  <a:ext cx="302079" cy="302079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B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8AAADD3-1030-B56E-FFEF-76E0BDD57A59}"/>
                    </a:ext>
                  </a:extLst>
                </p:cNvPr>
                <p:cNvSpPr/>
                <p:nvPr/>
              </p:nvSpPr>
              <p:spPr>
                <a:xfrm>
                  <a:off x="4874078" y="4841128"/>
                  <a:ext cx="302079" cy="302079"/>
                </a:xfrm>
                <a:prstGeom prst="ellipse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C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31DFC54-E2BA-6364-7BA9-20D943459AFB}"/>
                    </a:ext>
                  </a:extLst>
                </p:cNvPr>
                <p:cNvSpPr/>
                <p:nvPr/>
              </p:nvSpPr>
              <p:spPr>
                <a:xfrm>
                  <a:off x="5333772" y="4841128"/>
                  <a:ext cx="302079" cy="302079"/>
                </a:xfrm>
                <a:prstGeom prst="ellipse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D</a:t>
                  </a:r>
                  <a:endPara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6D528D7-282F-A048-6612-59B58E5E29B7}"/>
                  </a:ext>
                </a:extLst>
              </p:cNvPr>
              <p:cNvSpPr/>
              <p:nvPr/>
            </p:nvSpPr>
            <p:spPr>
              <a:xfrm>
                <a:off x="3519991" y="2462265"/>
                <a:ext cx="220990" cy="38880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406888E-D6B0-988A-F663-3D3395553330}"/>
                </a:ext>
              </a:extLst>
            </p:cNvPr>
            <p:cNvGrpSpPr/>
            <p:nvPr/>
          </p:nvGrpSpPr>
          <p:grpSpPr>
            <a:xfrm>
              <a:off x="4708465" y="1456098"/>
              <a:ext cx="2865119" cy="2631706"/>
              <a:chOff x="4526280" y="453600"/>
              <a:chExt cx="2865119" cy="263170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7BCED2C-CFE2-9864-F998-7F652F7316AA}"/>
                  </a:ext>
                </a:extLst>
              </p:cNvPr>
              <p:cNvGrpSpPr/>
              <p:nvPr/>
            </p:nvGrpSpPr>
            <p:grpSpPr>
              <a:xfrm>
                <a:off x="4742239" y="648000"/>
                <a:ext cx="2332750" cy="2095200"/>
                <a:chOff x="6525500" y="444642"/>
                <a:chExt cx="2332750" cy="2095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CE4252A-0A48-D4F6-B2B9-BC5B763412FC}"/>
                    </a:ext>
                  </a:extLst>
                </p:cNvPr>
                <p:cNvSpPr/>
                <p:nvPr/>
              </p:nvSpPr>
              <p:spPr>
                <a:xfrm>
                  <a:off x="6525500" y="444642"/>
                  <a:ext cx="456810" cy="456810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400" b="1" kern="0" dirty="0">
                      <a:solidFill>
                        <a:srgbClr val="000000"/>
                      </a:solidFill>
                      <a:latin typeface="Bosch Office Sans"/>
                    </a:rPr>
                    <a:t>4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A1ADC57F-4665-7DD2-A459-E5145838D105}"/>
                    </a:ext>
                  </a:extLst>
                </p:cNvPr>
                <p:cNvCxnSpPr>
                  <a:cxnSpLocks/>
                  <a:stCxn id="41" idx="4"/>
                </p:cNvCxnSpPr>
                <p:nvPr/>
              </p:nvCxnSpPr>
              <p:spPr>
                <a:xfrm>
                  <a:off x="6753905" y="901452"/>
                  <a:ext cx="0" cy="1638390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DB5F4A84-66BE-2CD7-BED3-B3109F200624}"/>
                    </a:ext>
                  </a:extLst>
                </p:cNvPr>
                <p:cNvCxnSpPr/>
                <p:nvPr/>
              </p:nvCxnSpPr>
              <p:spPr>
                <a:xfrm>
                  <a:off x="6858000" y="1196155"/>
                  <a:ext cx="2000250" cy="0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D3FA5FE-4366-458B-4D32-3CB9FC42060D}"/>
                    </a:ext>
                  </a:extLst>
                </p:cNvPr>
                <p:cNvCxnSpPr/>
                <p:nvPr/>
              </p:nvCxnSpPr>
              <p:spPr>
                <a:xfrm>
                  <a:off x="6858000" y="1528850"/>
                  <a:ext cx="2000250" cy="0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96060CCD-0C1C-1FD1-ADEA-D6828DFD710F}"/>
                    </a:ext>
                  </a:extLst>
                </p:cNvPr>
                <p:cNvCxnSpPr/>
                <p:nvPr/>
              </p:nvCxnSpPr>
              <p:spPr>
                <a:xfrm>
                  <a:off x="6858000" y="1863586"/>
                  <a:ext cx="2000250" cy="0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F2510BA-59BF-563A-E1E4-ED6BEF24CE23}"/>
                    </a:ext>
                  </a:extLst>
                </p:cNvPr>
                <p:cNvCxnSpPr/>
                <p:nvPr/>
              </p:nvCxnSpPr>
              <p:spPr>
                <a:xfrm>
                  <a:off x="6858000" y="2227518"/>
                  <a:ext cx="2000250" cy="0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F09F645-A5E8-8454-E78B-57103D8F437A}"/>
                  </a:ext>
                </a:extLst>
              </p:cNvPr>
              <p:cNvSpPr/>
              <p:nvPr/>
            </p:nvSpPr>
            <p:spPr>
              <a:xfrm>
                <a:off x="4526280" y="453600"/>
                <a:ext cx="2865119" cy="2631706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lgDash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3A04B6-D357-EDE7-58E7-FD85C31BF560}"/>
                </a:ext>
              </a:extLst>
            </p:cNvPr>
            <p:cNvCxnSpPr>
              <a:stCxn id="66" idx="3"/>
              <a:endCxn id="68" idx="1"/>
            </p:cNvCxnSpPr>
            <p:nvPr/>
          </p:nvCxnSpPr>
          <p:spPr>
            <a:xfrm>
              <a:off x="3740981" y="2357593"/>
              <a:ext cx="967484" cy="41435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oval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FB9D4930-FE00-9715-EC78-E211A37C0A2C}"/>
              </a:ext>
            </a:extLst>
          </p:cNvPr>
          <p:cNvSpPr txBox="1">
            <a:spLocks/>
          </p:cNvSpPr>
          <p:nvPr/>
        </p:nvSpPr>
        <p:spPr>
          <a:xfrm>
            <a:off x="495300" y="979878"/>
            <a:ext cx="10299700" cy="764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These buffer lines can temporarily store and distribute products to the output line when required.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FB7D964-3DBF-D72F-6911-A6A6E6937B45}"/>
              </a:ext>
            </a:extLst>
          </p:cNvPr>
          <p:cNvGrpSpPr/>
          <p:nvPr/>
        </p:nvGrpSpPr>
        <p:grpSpPr>
          <a:xfrm>
            <a:off x="6790705" y="2353899"/>
            <a:ext cx="2411568" cy="1076499"/>
            <a:chOff x="7430785" y="2353899"/>
            <a:chExt cx="2411568" cy="1076499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2FF75CB-35A6-6378-42D3-617F92D74EDC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7430785" y="2353899"/>
              <a:ext cx="976855" cy="462616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4EBA287-4292-7D6D-DE11-23A3956EEB9D}"/>
                </a:ext>
              </a:extLst>
            </p:cNvPr>
            <p:cNvSpPr/>
            <p:nvPr/>
          </p:nvSpPr>
          <p:spPr>
            <a:xfrm>
              <a:off x="8407640" y="2646363"/>
              <a:ext cx="1434713" cy="340304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b="1" kern="0" dirty="0">
                  <a:solidFill>
                    <a:srgbClr val="FF0000"/>
                  </a:solidFill>
                  <a:latin typeface="Bosch Office Sans"/>
                </a:rPr>
                <a:t>Buffer lines</a:t>
              </a:r>
              <a:endParaRPr kumimoji="0" lang="en-US" sz="1100" b="1" i="0" u="none" strike="noStrike" kern="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57522B9-A767-CB65-8807-D620D3739F5D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7430785" y="2734706"/>
              <a:ext cx="976855" cy="81809"/>
            </a:xfrm>
            <a:prstGeom prst="straightConnector1">
              <a:avLst/>
            </a:prstGeom>
            <a:ln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BA3DDD9-E6F4-DA2D-4744-CD11FF61EE18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7430785" y="2816515"/>
              <a:ext cx="976855" cy="240006"/>
            </a:xfrm>
            <a:prstGeom prst="straightConnector1">
              <a:avLst/>
            </a:prstGeom>
            <a:ln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B063A1-54AA-DCC7-ED40-0C7798019A42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7430785" y="2816515"/>
              <a:ext cx="976855" cy="613883"/>
            </a:xfrm>
            <a:prstGeom prst="straightConnector1">
              <a:avLst/>
            </a:prstGeom>
            <a:ln>
              <a:prstDash val="dash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5553D11-A00B-3A1F-C523-76BFAED54772}"/>
              </a:ext>
            </a:extLst>
          </p:cNvPr>
          <p:cNvSpPr txBox="1">
            <a:spLocks/>
          </p:cNvSpPr>
          <p:nvPr/>
        </p:nvSpPr>
        <p:spPr>
          <a:xfrm>
            <a:off x="495300" y="4108581"/>
            <a:ext cx="10299700" cy="764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These lines can be used for pre-sorting the product types before transferring them back when required.</a:t>
            </a:r>
          </a:p>
        </p:txBody>
      </p:sp>
    </p:spTree>
    <p:extLst>
      <p:ext uri="{BB962C8B-B14F-4D97-AF65-F5344CB8AC3E}">
        <p14:creationId xmlns:p14="http://schemas.microsoft.com/office/powerpoint/2010/main" val="126807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707612"/>
            <a:ext cx="10452100" cy="15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Design of Sorting Area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64FFAEB-AA7D-B6F9-1881-4F2EEEEE3747}"/>
              </a:ext>
            </a:extLst>
          </p:cNvPr>
          <p:cNvSpPr txBox="1">
            <a:spLocks/>
          </p:cNvSpPr>
          <p:nvPr/>
        </p:nvSpPr>
        <p:spPr>
          <a:xfrm>
            <a:off x="342900" y="1944647"/>
            <a:ext cx="10452100" cy="37101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Utilize </a:t>
            </a:r>
            <a:r>
              <a:rPr lang="en-US" b="1" dirty="0"/>
              <a:t>decision points </a:t>
            </a:r>
            <a:r>
              <a:rPr lang="en-US" dirty="0"/>
              <a:t>and </a:t>
            </a:r>
            <a:r>
              <a:rPr lang="en-US" b="1" dirty="0"/>
              <a:t>horizontal conveyors </a:t>
            </a:r>
            <a:r>
              <a:rPr lang="en-US" dirty="0"/>
              <a:t>for sorting the products to target conveyors.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Analyze material flow to </a:t>
            </a:r>
            <a:r>
              <a:rPr lang="en-US" b="1" dirty="0"/>
              <a:t>pinpoint potential blockages </a:t>
            </a:r>
            <a:r>
              <a:rPr lang="en-US" dirty="0"/>
              <a:t>or </a:t>
            </a:r>
            <a:r>
              <a:rPr lang="en-US" b="1" dirty="0"/>
              <a:t>queues</a:t>
            </a:r>
            <a:r>
              <a:rPr lang="en-US" dirty="0"/>
              <a:t> within the system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Implement changes to sorter configuration by repositioning horizontal transfer conveyors to counter the blockages and queues.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Heuristic decomposition by breaking down sorting tasks into smaller, manageable chunks i.e., products types from sources 3 and 4 can be </a:t>
            </a:r>
            <a:r>
              <a:rPr lang="en-US" b="1" dirty="0"/>
              <a:t>pre-sorted</a:t>
            </a:r>
            <a:r>
              <a:rPr lang="en-US" dirty="0"/>
              <a:t> into conveying lines in proximity to the target conveyor.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13902E7-C836-F0CD-87E8-CBE6C11F8E95}"/>
              </a:ext>
            </a:extLst>
          </p:cNvPr>
          <p:cNvSpPr txBox="1">
            <a:spLocks/>
          </p:cNvSpPr>
          <p:nvPr/>
        </p:nvSpPr>
        <p:spPr>
          <a:xfrm>
            <a:off x="342900" y="1615929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Approach 1 : Horizontal Conveyors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8A01E1-7EE0-40A0-F01C-576209FA7A21}"/>
              </a:ext>
            </a:extLst>
          </p:cNvPr>
          <p:cNvSpPr txBox="1">
            <a:spLocks/>
          </p:cNvSpPr>
          <p:nvPr/>
        </p:nvSpPr>
        <p:spPr>
          <a:xfrm>
            <a:off x="342900" y="574064"/>
            <a:ext cx="10452100" cy="7071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/>
              <a:t>The design concepts mentioned previously, or a combination thereof, can be utilized to design the simulation model of the sorting area.</a:t>
            </a:r>
          </a:p>
        </p:txBody>
      </p:sp>
    </p:spTree>
    <p:extLst>
      <p:ext uri="{BB962C8B-B14F-4D97-AF65-F5344CB8AC3E}">
        <p14:creationId xmlns:p14="http://schemas.microsoft.com/office/powerpoint/2010/main" val="250290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333D9AC-5CBB-72BF-52BD-B7F5CE543725}"/>
              </a:ext>
            </a:extLst>
          </p:cNvPr>
          <p:cNvSpPr txBox="1">
            <a:spLocks/>
          </p:cNvSpPr>
          <p:nvPr/>
        </p:nvSpPr>
        <p:spPr>
          <a:xfrm>
            <a:off x="495300" y="641527"/>
            <a:ext cx="10299700" cy="1256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In contrast to a single horizontal line connecting all four conveyors, a waterfall sorting configuration, which includes </a:t>
            </a:r>
            <a:r>
              <a:rPr lang="en-US" b="1" dirty="0"/>
              <a:t>multiple horizontal conveyors at different levels </a:t>
            </a:r>
            <a:r>
              <a:rPr lang="en-US" dirty="0"/>
              <a:t>along the vertical conveyor length, can be implemented</a:t>
            </a:r>
            <a:r>
              <a:rPr lang="de-DE" dirty="0"/>
              <a:t>.</a:t>
            </a:r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7FEFC78F-120E-6DDD-C9DA-C8B53B9C724F}"/>
              </a:ext>
            </a:extLst>
          </p:cNvPr>
          <p:cNvSpPr txBox="1">
            <a:spLocks/>
          </p:cNvSpPr>
          <p:nvPr/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8F320-C016-4E7D-641F-8EEEEDF84D57}"/>
              </a:ext>
            </a:extLst>
          </p:cNvPr>
          <p:cNvGrpSpPr/>
          <p:nvPr/>
        </p:nvGrpSpPr>
        <p:grpSpPr>
          <a:xfrm>
            <a:off x="7309045" y="3196134"/>
            <a:ext cx="2334392" cy="633165"/>
            <a:chOff x="7750202" y="2471958"/>
            <a:chExt cx="2334392" cy="63316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4B7F481-3F7C-C9A7-B958-6CED561F2EEE}"/>
                </a:ext>
              </a:extLst>
            </p:cNvPr>
            <p:cNvSpPr/>
            <p:nvPr/>
          </p:nvSpPr>
          <p:spPr>
            <a:xfrm flipH="1" flipV="1">
              <a:off x="7984696" y="2625016"/>
              <a:ext cx="45719" cy="45719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rgbClr val="002B4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328081-48CA-A6CD-8AE6-CFC501803F6B}"/>
                </a:ext>
              </a:extLst>
            </p:cNvPr>
            <p:cNvCxnSpPr>
              <a:cxnSpLocks/>
            </p:cNvCxnSpPr>
            <p:nvPr/>
          </p:nvCxnSpPr>
          <p:spPr>
            <a:xfrm>
              <a:off x="7817823" y="2918427"/>
              <a:ext cx="4251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2C15B2-3C04-5980-43DC-37DC7985112A}"/>
                </a:ext>
              </a:extLst>
            </p:cNvPr>
            <p:cNvSpPr txBox="1"/>
            <p:nvPr/>
          </p:nvSpPr>
          <p:spPr>
            <a:xfrm>
              <a:off x="8339306" y="2471958"/>
              <a:ext cx="1237493" cy="260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- Decision Points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5C51B2-ABD8-6791-0253-D78349CCB274}"/>
                </a:ext>
              </a:extLst>
            </p:cNvPr>
            <p:cNvSpPr txBox="1"/>
            <p:nvPr/>
          </p:nvSpPr>
          <p:spPr>
            <a:xfrm>
              <a:off x="8339305" y="2754556"/>
              <a:ext cx="1671469" cy="260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- Direction of Product flow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B7ED09-2A75-88BB-AE93-7545BE228E81}"/>
                </a:ext>
              </a:extLst>
            </p:cNvPr>
            <p:cNvSpPr/>
            <p:nvPr/>
          </p:nvSpPr>
          <p:spPr>
            <a:xfrm>
              <a:off x="7750202" y="2471958"/>
              <a:ext cx="2334392" cy="633165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33ECDB-31AE-3B1B-4AE1-1D4A8545D081}"/>
              </a:ext>
            </a:extLst>
          </p:cNvPr>
          <p:cNvGrpSpPr/>
          <p:nvPr/>
        </p:nvGrpSpPr>
        <p:grpSpPr>
          <a:xfrm>
            <a:off x="3505430" y="2202457"/>
            <a:ext cx="3165017" cy="2320691"/>
            <a:chOff x="3352800" y="1478280"/>
            <a:chExt cx="4303420" cy="31554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30369D-975F-E3D1-CB0C-070200D7C346}"/>
                </a:ext>
              </a:extLst>
            </p:cNvPr>
            <p:cNvGrpSpPr/>
            <p:nvPr/>
          </p:nvGrpSpPr>
          <p:grpSpPr>
            <a:xfrm>
              <a:off x="3597782" y="1607277"/>
              <a:ext cx="3834368" cy="2869227"/>
              <a:chOff x="4866088" y="1607277"/>
              <a:chExt cx="3834368" cy="286922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31D79D-02B0-9995-54FC-2CEC71338B15}"/>
                  </a:ext>
                </a:extLst>
              </p:cNvPr>
              <p:cNvGrpSpPr/>
              <p:nvPr/>
            </p:nvGrpSpPr>
            <p:grpSpPr>
              <a:xfrm>
                <a:off x="4866088" y="1786161"/>
                <a:ext cx="3834368" cy="2690343"/>
                <a:chOff x="4898296" y="2098581"/>
                <a:chExt cx="3834368" cy="269034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14079EE-9A82-DE4E-BBFB-49CA3B42ECB8}"/>
                    </a:ext>
                  </a:extLst>
                </p:cNvPr>
                <p:cNvGrpSpPr/>
                <p:nvPr/>
              </p:nvGrpSpPr>
              <p:grpSpPr>
                <a:xfrm>
                  <a:off x="4898296" y="2098581"/>
                  <a:ext cx="3834368" cy="2303078"/>
                  <a:chOff x="5324900" y="2311356"/>
                  <a:chExt cx="2235461" cy="1342709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EACA1207-B307-806F-F019-3489B1137A1E}"/>
                      </a:ext>
                    </a:extLst>
                  </p:cNvPr>
                  <p:cNvSpPr/>
                  <p:nvPr/>
                </p:nvSpPr>
                <p:spPr>
                  <a:xfrm>
                    <a:off x="5324900" y="2475960"/>
                    <a:ext cx="2235461" cy="95805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C5797E2E-F612-6082-7286-FF95497A01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6291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A830B5D-6115-3B73-8D0C-88F761BC5D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2328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17549E93-16D1-9D1C-14A2-6EAC90644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48365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7DCF5DA1-6055-6F9C-9E10-7A1FFFC4F2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94158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ED46A2A-9920-784E-D75D-2F3F1F5501B7}"/>
                    </a:ext>
                  </a:extLst>
                </p:cNvPr>
                <p:cNvGrpSpPr/>
                <p:nvPr/>
              </p:nvGrpSpPr>
              <p:grpSpPr>
                <a:xfrm>
                  <a:off x="5484812" y="4401660"/>
                  <a:ext cx="2462846" cy="387264"/>
                  <a:chOff x="4866131" y="4735026"/>
                  <a:chExt cx="1445100" cy="227231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8FFA61B3-F21A-5386-3FC3-AC90DC12A1D3}"/>
                      </a:ext>
                    </a:extLst>
                  </p:cNvPr>
                  <p:cNvSpPr/>
                  <p:nvPr/>
                </p:nvSpPr>
                <p:spPr>
                  <a:xfrm>
                    <a:off x="4866131" y="4735026"/>
                    <a:ext cx="227231" cy="22723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de-DE" sz="1200" kern="0" dirty="0">
                        <a:solidFill>
                          <a:srgbClr val="000000"/>
                        </a:solidFill>
                        <a:latin typeface="Bosch Office Sans"/>
                      </a:rPr>
                      <a:t>A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0F87B8D4-8EFB-353B-1542-0B8D3CB1480F}"/>
                      </a:ext>
                    </a:extLst>
                  </p:cNvPr>
                  <p:cNvSpPr/>
                  <p:nvPr/>
                </p:nvSpPr>
                <p:spPr>
                  <a:xfrm>
                    <a:off x="5302169" y="4735026"/>
                    <a:ext cx="227231" cy="227231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rPr>
                      <a:t>B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9EDA802E-C1C6-6CD8-43C6-43FFD6122124}"/>
                      </a:ext>
                    </a:extLst>
                  </p:cNvPr>
                  <p:cNvSpPr/>
                  <p:nvPr/>
                </p:nvSpPr>
                <p:spPr>
                  <a:xfrm>
                    <a:off x="5738207" y="4735026"/>
                    <a:ext cx="227231" cy="227231"/>
                  </a:xfrm>
                  <a:prstGeom prst="ellipse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rPr>
                      <a:t>C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B34A653-9313-4536-D775-C9D60510EB86}"/>
                      </a:ext>
                    </a:extLst>
                  </p:cNvPr>
                  <p:cNvSpPr/>
                  <p:nvPr/>
                </p:nvSpPr>
                <p:spPr>
                  <a:xfrm>
                    <a:off x="6084000" y="4735026"/>
                    <a:ext cx="227231" cy="227231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rPr>
                      <a:t>D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B91AD1B-89CF-9F34-7339-7EAFEC8671CB}"/>
                  </a:ext>
                </a:extLst>
              </p:cNvPr>
              <p:cNvCxnSpPr/>
              <p:nvPr/>
            </p:nvCxnSpPr>
            <p:spPr>
              <a:xfrm>
                <a:off x="5640335" y="2702265"/>
                <a:ext cx="747911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FA57D19-ACAF-7D6B-DE7C-1C1002651353}"/>
                  </a:ext>
                </a:extLst>
              </p:cNvPr>
              <p:cNvCxnSpPr/>
              <p:nvPr/>
            </p:nvCxnSpPr>
            <p:spPr>
              <a:xfrm>
                <a:off x="6388247" y="3463140"/>
                <a:ext cx="747911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C0C258C-9DCA-0162-4357-CD1AC9301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6158" y="3463140"/>
                <a:ext cx="593120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C268CF8-B6E2-09C3-A75D-54F480E79CE3}"/>
                  </a:ext>
                </a:extLst>
              </p:cNvPr>
              <p:cNvSpPr/>
              <p:nvPr/>
            </p:nvSpPr>
            <p:spPr>
              <a:xfrm flipH="1" flipV="1">
                <a:off x="5620554" y="267554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52C6449-69CF-674F-2055-6A9EDD1862F6}"/>
                  </a:ext>
                </a:extLst>
              </p:cNvPr>
              <p:cNvSpPr/>
              <p:nvPr/>
            </p:nvSpPr>
            <p:spPr>
              <a:xfrm flipH="1" flipV="1">
                <a:off x="6368465" y="343642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AEB8889-5C86-0331-069E-E6C29685758A}"/>
                  </a:ext>
                </a:extLst>
              </p:cNvPr>
              <p:cNvSpPr/>
              <p:nvPr/>
            </p:nvSpPr>
            <p:spPr>
              <a:xfrm flipH="1" flipV="1">
                <a:off x="7120490" y="343642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4AE543-809B-587B-1C12-2C9BFE4ED763}"/>
                  </a:ext>
                </a:extLst>
              </p:cNvPr>
              <p:cNvSpPr/>
              <p:nvPr/>
            </p:nvSpPr>
            <p:spPr>
              <a:xfrm flipH="1" flipV="1">
                <a:off x="7706417" y="343642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9980656-8A1D-5A67-C530-6A8592D893B2}"/>
                  </a:ext>
                </a:extLst>
              </p:cNvPr>
              <p:cNvGrpSpPr/>
              <p:nvPr/>
            </p:nvGrpSpPr>
            <p:grpSpPr>
              <a:xfrm>
                <a:off x="5458855" y="1607277"/>
                <a:ext cx="2426115" cy="381488"/>
                <a:chOff x="3155853" y="1912527"/>
                <a:chExt cx="1038199" cy="16324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7AB7D12-5ABF-A55A-15D8-66878A456EE9}"/>
                    </a:ext>
                  </a:extLst>
                </p:cNvPr>
                <p:cNvSpPr/>
                <p:nvPr/>
              </p:nvSpPr>
              <p:spPr>
                <a:xfrm>
                  <a:off x="3155853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903C71-C98A-4B05-E4FC-E60BB460595C}"/>
                    </a:ext>
                  </a:extLst>
                </p:cNvPr>
                <p:cNvSpPr/>
                <p:nvPr/>
              </p:nvSpPr>
              <p:spPr>
                <a:xfrm>
                  <a:off x="3469114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200" kern="0" dirty="0">
                      <a:solidFill>
                        <a:srgbClr val="000000"/>
                      </a:solidFill>
                      <a:latin typeface="Bosch Office Sans"/>
                    </a:rPr>
                    <a:t>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F6C02E3-E037-D2CD-F127-6123886F1B16}"/>
                    </a:ext>
                  </a:extLst>
                </p:cNvPr>
                <p:cNvSpPr/>
                <p:nvPr/>
              </p:nvSpPr>
              <p:spPr>
                <a:xfrm>
                  <a:off x="3782376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200" kern="0" dirty="0">
                      <a:solidFill>
                        <a:srgbClr val="000000"/>
                      </a:solidFill>
                      <a:latin typeface="Bosch Office Sans"/>
                    </a:rPr>
                    <a:t>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D5EF426-AF6E-5A94-BEE2-4005C1D39D62}"/>
                    </a:ext>
                  </a:extLst>
                </p:cNvPr>
                <p:cNvSpPr/>
                <p:nvPr/>
              </p:nvSpPr>
              <p:spPr>
                <a:xfrm>
                  <a:off x="4030803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200" kern="0" dirty="0">
                      <a:solidFill>
                        <a:srgbClr val="000000"/>
                      </a:solidFill>
                      <a:latin typeface="Bosch Office Sans"/>
                    </a:rPr>
                    <a:t>4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A107507-79F0-3482-E9DA-97C26C8CBE03}"/>
                  </a:ext>
                </a:extLst>
              </p:cNvPr>
              <p:cNvCxnSpPr/>
              <p:nvPr/>
            </p:nvCxnSpPr>
            <p:spPr>
              <a:xfrm>
                <a:off x="6388247" y="2318786"/>
                <a:ext cx="747911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EEE7FF4-F332-B873-9D08-B51AAEE11556}"/>
                  </a:ext>
                </a:extLst>
              </p:cNvPr>
              <p:cNvCxnSpPr/>
              <p:nvPr/>
            </p:nvCxnSpPr>
            <p:spPr>
              <a:xfrm>
                <a:off x="6388247" y="3045458"/>
                <a:ext cx="747911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75C51AD-DC7E-606B-FD16-F881D5623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6158" y="3045458"/>
                <a:ext cx="593120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0A07455-17F5-7337-B118-9031B9C5FBF9}"/>
                  </a:ext>
                </a:extLst>
              </p:cNvPr>
              <p:cNvSpPr/>
              <p:nvPr/>
            </p:nvSpPr>
            <p:spPr>
              <a:xfrm flipH="1" flipV="1">
                <a:off x="6368465" y="3018740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8124CA-1AF1-8702-453C-5CA1372DED8F}"/>
                  </a:ext>
                </a:extLst>
              </p:cNvPr>
              <p:cNvSpPr/>
              <p:nvPr/>
            </p:nvSpPr>
            <p:spPr>
              <a:xfrm flipH="1" flipV="1">
                <a:off x="7120490" y="3018740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E864803-472E-44E2-C3AF-5A20AE55C063}"/>
                  </a:ext>
                </a:extLst>
              </p:cNvPr>
              <p:cNvSpPr/>
              <p:nvPr/>
            </p:nvSpPr>
            <p:spPr>
              <a:xfrm flipH="1" flipV="1">
                <a:off x="7706417" y="3018740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026CB7B-B0B7-E419-8C14-9B13491E6815}"/>
                  </a:ext>
                </a:extLst>
              </p:cNvPr>
              <p:cNvCxnSpPr/>
              <p:nvPr/>
            </p:nvCxnSpPr>
            <p:spPr>
              <a:xfrm>
                <a:off x="5640335" y="3036643"/>
                <a:ext cx="747911" cy="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E103233-C598-8982-E093-D4A2D3688B07}"/>
                  </a:ext>
                </a:extLst>
              </p:cNvPr>
              <p:cNvSpPr/>
              <p:nvPr/>
            </p:nvSpPr>
            <p:spPr>
              <a:xfrm flipH="1" flipV="1">
                <a:off x="6368465" y="228844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1A295C-6773-A971-E44F-0C034FE45825}"/>
                  </a:ext>
                </a:extLst>
              </p:cNvPr>
              <p:cNvSpPr/>
              <p:nvPr/>
            </p:nvSpPr>
            <p:spPr>
              <a:xfrm flipH="1" flipV="1">
                <a:off x="7120490" y="228844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C3C6CC0-5B51-01AF-EFC0-19498950FE19}"/>
                  </a:ext>
                </a:extLst>
              </p:cNvPr>
              <p:cNvSpPr/>
              <p:nvPr/>
            </p:nvSpPr>
            <p:spPr>
              <a:xfrm flipH="1" flipV="1">
                <a:off x="5620554" y="300857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01B6F09-B696-9129-372D-5E8421C9AACE}"/>
                  </a:ext>
                </a:extLst>
              </p:cNvPr>
              <p:cNvSpPr/>
              <p:nvPr/>
            </p:nvSpPr>
            <p:spPr>
              <a:xfrm flipH="1" flipV="1">
                <a:off x="6368465" y="267952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E20467-3922-733F-8A49-3CBE33E85F02}"/>
                </a:ext>
              </a:extLst>
            </p:cNvPr>
            <p:cNvSpPr/>
            <p:nvPr/>
          </p:nvSpPr>
          <p:spPr>
            <a:xfrm>
              <a:off x="3352800" y="1478280"/>
              <a:ext cx="4303420" cy="3155405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lgDash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064FAFA6-6437-3ACA-17E1-08BE102506C1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Design of Sorting Area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649BE4-1562-1DE5-17C5-4AA8656F7226}"/>
              </a:ext>
            </a:extLst>
          </p:cNvPr>
          <p:cNvSpPr txBox="1"/>
          <p:nvPr/>
        </p:nvSpPr>
        <p:spPr>
          <a:xfrm>
            <a:off x="2536535" y="4687449"/>
            <a:ext cx="5118186" cy="280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Fig. : Schematic representation of sorting area (Approach 1)</a:t>
            </a:r>
          </a:p>
        </p:txBody>
      </p:sp>
    </p:spTree>
    <p:extLst>
      <p:ext uri="{BB962C8B-B14F-4D97-AF65-F5344CB8AC3E}">
        <p14:creationId xmlns:p14="http://schemas.microsoft.com/office/powerpoint/2010/main" val="779919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707612"/>
            <a:ext cx="10452100" cy="15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099334A-6C70-F724-3112-CAB35557AD95}"/>
              </a:ext>
            </a:extLst>
          </p:cNvPr>
          <p:cNvSpPr txBox="1">
            <a:spLocks/>
          </p:cNvSpPr>
          <p:nvPr/>
        </p:nvSpPr>
        <p:spPr>
          <a:xfrm>
            <a:off x="259080" y="994988"/>
            <a:ext cx="10452100" cy="4027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Another approach to this sorting problem is by implementing a </a:t>
            </a:r>
            <a:r>
              <a:rPr lang="en-US" b="1" dirty="0"/>
              <a:t>circular conveyor</a:t>
            </a:r>
            <a:r>
              <a:rPr lang="en-US" dirty="0"/>
              <a:t> replacing the horizontal conveyors.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circular conveyors can </a:t>
            </a:r>
            <a:r>
              <a:rPr lang="en-US" b="1" dirty="0"/>
              <a:t>accumulate</a:t>
            </a:r>
            <a:r>
              <a:rPr lang="en-US" dirty="0"/>
              <a:t> and </a:t>
            </a:r>
            <a:r>
              <a:rPr lang="en-US" b="1" dirty="0"/>
              <a:t>circulate</a:t>
            </a:r>
            <a:r>
              <a:rPr lang="en-US" dirty="0"/>
              <a:t> the different product types from all 4 sources and finally distribute to the products to the output conveyor.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entrance from sources to circular conveyor is based on </a:t>
            </a:r>
            <a:r>
              <a:rPr lang="en-US" b="1" dirty="0"/>
              <a:t>capacity controller </a:t>
            </a:r>
            <a:r>
              <a:rPr lang="en-US" dirty="0"/>
              <a:t>logic, which is a simple </a:t>
            </a:r>
            <a:r>
              <a:rPr lang="en-US" b="1" dirty="0"/>
              <a:t>fill level control </a:t>
            </a:r>
            <a:r>
              <a:rPr lang="en-US" dirty="0"/>
              <a:t>for input and output.</a:t>
            </a:r>
            <a:endParaRPr lang="en-US" dirty="0">
              <a:solidFill>
                <a:srgbClr val="FF0000"/>
              </a:solidFill>
            </a:endParaRP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transfer to target is governed by decision points at the entrance of output conveyors.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product is then transferred to the target product specific conveyor depending on its availability.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If the target conveyor capacity is exceeded, products are circulated along the circular conveyor.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en-US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AA6B7C-3DCC-4397-BA57-2B7DC22654E5}"/>
              </a:ext>
            </a:extLst>
          </p:cNvPr>
          <p:cNvSpPr txBox="1">
            <a:spLocks/>
          </p:cNvSpPr>
          <p:nvPr/>
        </p:nvSpPr>
        <p:spPr>
          <a:xfrm>
            <a:off x="259080" y="707612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Approach 2 : Circular conveyors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F95CAD8-1905-4ACA-BE16-DFDA7621BDB9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Design of Sorting Area</a:t>
            </a:r>
          </a:p>
        </p:txBody>
      </p:sp>
    </p:spTree>
    <p:extLst>
      <p:ext uri="{BB962C8B-B14F-4D97-AF65-F5344CB8AC3E}">
        <p14:creationId xmlns:p14="http://schemas.microsoft.com/office/powerpoint/2010/main" val="272189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6C35F82-E441-98F8-07A4-5869B31D81E4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Design of Sorting Area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E3639B-9B5C-77C9-0EDE-D04CDB804ED0}"/>
              </a:ext>
            </a:extLst>
          </p:cNvPr>
          <p:cNvSpPr/>
          <p:nvPr/>
        </p:nvSpPr>
        <p:spPr>
          <a:xfrm>
            <a:off x="4300841" y="1990627"/>
            <a:ext cx="235566" cy="2355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8BD71A-A7D7-6F8B-BCA1-BD652C3094C4}"/>
              </a:ext>
            </a:extLst>
          </p:cNvPr>
          <p:cNvSpPr/>
          <p:nvPr/>
        </p:nvSpPr>
        <p:spPr>
          <a:xfrm>
            <a:off x="4752872" y="1990627"/>
            <a:ext cx="235566" cy="2355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2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D3F9B3-D683-7946-56C0-8DEFE619F9B6}"/>
              </a:ext>
            </a:extLst>
          </p:cNvPr>
          <p:cNvSpPr/>
          <p:nvPr/>
        </p:nvSpPr>
        <p:spPr>
          <a:xfrm>
            <a:off x="5204902" y="1990627"/>
            <a:ext cx="235566" cy="2355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3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3F8EAF-C7E7-33E0-2D65-E451D85DFC47}"/>
              </a:ext>
            </a:extLst>
          </p:cNvPr>
          <p:cNvSpPr/>
          <p:nvPr/>
        </p:nvSpPr>
        <p:spPr>
          <a:xfrm>
            <a:off x="5563378" y="1990627"/>
            <a:ext cx="235566" cy="2355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4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A51CA-C180-1B55-F4AB-4F3BCECA2210}"/>
              </a:ext>
            </a:extLst>
          </p:cNvPr>
          <p:cNvSpPr/>
          <p:nvPr/>
        </p:nvSpPr>
        <p:spPr>
          <a:xfrm>
            <a:off x="3950677" y="2827530"/>
            <a:ext cx="2317452" cy="9931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6344C3-066A-D193-8A3D-B80CFF7DA71E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4418624" y="2226193"/>
            <a:ext cx="0" cy="59636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5B9E7C-F658-E494-D465-1CE2577CD03F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4870654" y="2226193"/>
            <a:ext cx="1" cy="59877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1B566A-E68F-5D5E-6D50-E52AAE2E733A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5322684" y="2226193"/>
            <a:ext cx="2" cy="59877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B9C4F6-3F97-D856-780E-481BF9A28459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5681160" y="2226193"/>
            <a:ext cx="2" cy="59877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1CADCC-DDC1-1E4D-466D-65D2A46BC41A}"/>
              </a:ext>
            </a:extLst>
          </p:cNvPr>
          <p:cNvCxnSpPr/>
          <p:nvPr/>
        </p:nvCxnSpPr>
        <p:spPr>
          <a:xfrm flipH="1">
            <a:off x="4418624" y="3825694"/>
            <a:ext cx="1" cy="99319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DD09C3-0148-4918-931D-D9848175704C}"/>
              </a:ext>
            </a:extLst>
          </p:cNvPr>
          <p:cNvCxnSpPr/>
          <p:nvPr/>
        </p:nvCxnSpPr>
        <p:spPr>
          <a:xfrm flipH="1">
            <a:off x="4870654" y="3825694"/>
            <a:ext cx="1" cy="99319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813833-6C21-E39E-FC66-A0C9AF557D01}"/>
              </a:ext>
            </a:extLst>
          </p:cNvPr>
          <p:cNvCxnSpPr/>
          <p:nvPr/>
        </p:nvCxnSpPr>
        <p:spPr>
          <a:xfrm flipH="1">
            <a:off x="5322684" y="3825694"/>
            <a:ext cx="1" cy="99319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5F9AF-8044-6803-0E98-983410E440AD}"/>
              </a:ext>
            </a:extLst>
          </p:cNvPr>
          <p:cNvCxnSpPr/>
          <p:nvPr/>
        </p:nvCxnSpPr>
        <p:spPr>
          <a:xfrm flipH="1">
            <a:off x="5681160" y="3825694"/>
            <a:ext cx="1" cy="99319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154501A-ECFD-254E-56B6-A8245692AA7F}"/>
              </a:ext>
            </a:extLst>
          </p:cNvPr>
          <p:cNvSpPr/>
          <p:nvPr/>
        </p:nvSpPr>
        <p:spPr>
          <a:xfrm>
            <a:off x="4300841" y="4823858"/>
            <a:ext cx="235566" cy="235566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57CB01-6EE8-C25A-454A-1569461B99BE}"/>
              </a:ext>
            </a:extLst>
          </p:cNvPr>
          <p:cNvSpPr/>
          <p:nvPr/>
        </p:nvSpPr>
        <p:spPr>
          <a:xfrm>
            <a:off x="4752872" y="4823858"/>
            <a:ext cx="235566" cy="23556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E43DCE-3697-3B96-A365-E04BB72136C0}"/>
              </a:ext>
            </a:extLst>
          </p:cNvPr>
          <p:cNvSpPr/>
          <p:nvPr/>
        </p:nvSpPr>
        <p:spPr>
          <a:xfrm>
            <a:off x="5204902" y="4823858"/>
            <a:ext cx="235566" cy="235566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118DCE-6718-1C25-AE3B-D610CB19E108}"/>
              </a:ext>
            </a:extLst>
          </p:cNvPr>
          <p:cNvSpPr/>
          <p:nvPr/>
        </p:nvSpPr>
        <p:spPr>
          <a:xfrm>
            <a:off x="5563378" y="4823858"/>
            <a:ext cx="235566" cy="235566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8B148-C6BE-FCD8-DB8D-8E9873B9B9CD}"/>
              </a:ext>
            </a:extLst>
          </p:cNvPr>
          <p:cNvSpPr/>
          <p:nvPr/>
        </p:nvSpPr>
        <p:spPr>
          <a:xfrm>
            <a:off x="6325430" y="4484926"/>
            <a:ext cx="3176946" cy="450390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Each product line after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sorting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having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onl</a:t>
            </a:r>
            <a:r>
              <a:rPr lang="en-US" sz="1100" kern="0" dirty="0">
                <a:solidFill>
                  <a:srgbClr val="000000"/>
                </a:solidFill>
                <a:latin typeface="Bosch Office Sans"/>
              </a:rPr>
              <a:t>y one</a:t>
            </a:r>
            <a:r>
              <a:rPr lang="de-DE" sz="1100" kern="0" dirty="0">
                <a:solidFill>
                  <a:srgbClr val="000000"/>
                </a:solidFill>
                <a:latin typeface="Bosch Office Sans"/>
              </a:rPr>
              <a:t> type of product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B078F5-F1BC-4A4F-7C3A-6376A0C4F16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18624" y="4484926"/>
            <a:ext cx="1906806" cy="2251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246B96-9EC4-3128-D383-4C2BC895A1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70654" y="4343056"/>
            <a:ext cx="1454776" cy="36706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6DAE52-3940-D304-2525-8E4704CB3AA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312251" y="4224784"/>
            <a:ext cx="1013179" cy="48533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BE54A-2C22-D4A3-F53A-7A796EAB019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681160" y="4155586"/>
            <a:ext cx="644270" cy="5545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6B1E469-30DE-FF27-BBFC-D11C7C8E708C}"/>
              </a:ext>
            </a:extLst>
          </p:cNvPr>
          <p:cNvSpPr/>
          <p:nvPr/>
        </p:nvSpPr>
        <p:spPr>
          <a:xfrm>
            <a:off x="6268129" y="1496429"/>
            <a:ext cx="3176946" cy="398163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Four sources, each producing 25% of all four product types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0C365-A293-69EA-DAB0-0D20A6894139}"/>
              </a:ext>
            </a:extLst>
          </p:cNvPr>
          <p:cNvCxnSpPr>
            <a:cxnSpLocks/>
            <a:stCxn id="2" idx="0"/>
            <a:endCxn id="39" idx="1"/>
          </p:cNvCxnSpPr>
          <p:nvPr/>
        </p:nvCxnSpPr>
        <p:spPr>
          <a:xfrm flipV="1">
            <a:off x="4418624" y="1695511"/>
            <a:ext cx="1849505" cy="2951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CF791F-2800-D296-B6EC-87B10461ED65}"/>
              </a:ext>
            </a:extLst>
          </p:cNvPr>
          <p:cNvCxnSpPr>
            <a:cxnSpLocks/>
            <a:stCxn id="4" idx="0"/>
            <a:endCxn id="39" idx="1"/>
          </p:cNvCxnSpPr>
          <p:nvPr/>
        </p:nvCxnSpPr>
        <p:spPr>
          <a:xfrm flipV="1">
            <a:off x="4870655" y="1695511"/>
            <a:ext cx="1397474" cy="2951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386CFF-AB92-986B-0297-830ED73CB722}"/>
              </a:ext>
            </a:extLst>
          </p:cNvPr>
          <p:cNvCxnSpPr>
            <a:cxnSpLocks/>
            <a:stCxn id="5" idx="0"/>
            <a:endCxn id="39" idx="1"/>
          </p:cNvCxnSpPr>
          <p:nvPr/>
        </p:nvCxnSpPr>
        <p:spPr>
          <a:xfrm flipV="1">
            <a:off x="5322685" y="1695511"/>
            <a:ext cx="945444" cy="2951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D84FFD-CD17-25B1-EE4C-61CF935CC0B5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5798944" y="1695511"/>
            <a:ext cx="469185" cy="4128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A9D453-CE83-CC2C-F69A-04465D3D68FD}"/>
              </a:ext>
            </a:extLst>
          </p:cNvPr>
          <p:cNvCxnSpPr/>
          <p:nvPr/>
        </p:nvCxnSpPr>
        <p:spPr>
          <a:xfrm flipH="1">
            <a:off x="4418624" y="2822559"/>
            <a:ext cx="1" cy="993194"/>
          </a:xfrm>
          <a:prstGeom prst="line">
            <a:avLst/>
          </a:prstGeom>
          <a:ln>
            <a:solidFill>
              <a:srgbClr val="FF0000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46D2C7-F5E2-00C0-0E4A-AA2C8790EF9D}"/>
              </a:ext>
            </a:extLst>
          </p:cNvPr>
          <p:cNvCxnSpPr/>
          <p:nvPr/>
        </p:nvCxnSpPr>
        <p:spPr>
          <a:xfrm flipH="1">
            <a:off x="4870652" y="2822559"/>
            <a:ext cx="1" cy="993194"/>
          </a:xfrm>
          <a:prstGeom prst="line">
            <a:avLst/>
          </a:prstGeom>
          <a:ln>
            <a:solidFill>
              <a:srgbClr val="FF0000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255B2F-7F4E-F30C-63AF-A5C2CCC88651}"/>
              </a:ext>
            </a:extLst>
          </p:cNvPr>
          <p:cNvCxnSpPr/>
          <p:nvPr/>
        </p:nvCxnSpPr>
        <p:spPr>
          <a:xfrm flipH="1">
            <a:off x="5312251" y="2822559"/>
            <a:ext cx="1" cy="993194"/>
          </a:xfrm>
          <a:prstGeom prst="line">
            <a:avLst/>
          </a:prstGeom>
          <a:ln>
            <a:solidFill>
              <a:srgbClr val="FF0000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121BD4-8315-E3E9-7FB8-198E733A7448}"/>
              </a:ext>
            </a:extLst>
          </p:cNvPr>
          <p:cNvCxnSpPr/>
          <p:nvPr/>
        </p:nvCxnSpPr>
        <p:spPr>
          <a:xfrm flipH="1">
            <a:off x="5682329" y="2822559"/>
            <a:ext cx="1" cy="993194"/>
          </a:xfrm>
          <a:prstGeom prst="line">
            <a:avLst/>
          </a:prstGeom>
          <a:ln>
            <a:solidFill>
              <a:srgbClr val="FF0000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7E2131-CB6F-250E-B7B5-F8C3389B8BEC}"/>
              </a:ext>
            </a:extLst>
          </p:cNvPr>
          <p:cNvCxnSpPr>
            <a:cxnSpLocks/>
          </p:cNvCxnSpPr>
          <p:nvPr/>
        </p:nvCxnSpPr>
        <p:spPr>
          <a:xfrm flipH="1">
            <a:off x="3950677" y="2823531"/>
            <a:ext cx="2317452" cy="0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96FD59-8CE1-5348-7E34-B2906A8E61DF}"/>
              </a:ext>
            </a:extLst>
          </p:cNvPr>
          <p:cNvCxnSpPr>
            <a:cxnSpLocks/>
          </p:cNvCxnSpPr>
          <p:nvPr/>
        </p:nvCxnSpPr>
        <p:spPr>
          <a:xfrm>
            <a:off x="3952588" y="2827530"/>
            <a:ext cx="0" cy="998164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B73AD3-B084-F61C-A203-20C950575171}"/>
              </a:ext>
            </a:extLst>
          </p:cNvPr>
          <p:cNvCxnSpPr>
            <a:cxnSpLocks/>
          </p:cNvCxnSpPr>
          <p:nvPr/>
        </p:nvCxnSpPr>
        <p:spPr>
          <a:xfrm flipV="1">
            <a:off x="6274072" y="2816617"/>
            <a:ext cx="0" cy="1003135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88C27E8-C74A-063A-D2C2-1DE55420AF61}"/>
              </a:ext>
            </a:extLst>
          </p:cNvPr>
          <p:cNvSpPr/>
          <p:nvPr/>
        </p:nvSpPr>
        <p:spPr>
          <a:xfrm flipH="1" flipV="1">
            <a:off x="4404616" y="2816617"/>
            <a:ext cx="31140" cy="3114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2E92F1C-412E-14C2-CE1A-F042178C5621}"/>
              </a:ext>
            </a:extLst>
          </p:cNvPr>
          <p:cNvSpPr/>
          <p:nvPr/>
        </p:nvSpPr>
        <p:spPr>
          <a:xfrm flipH="1" flipV="1">
            <a:off x="4404616" y="3810123"/>
            <a:ext cx="31140" cy="3114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E711E50-C740-0480-6C24-C9F21EFBA12B}"/>
              </a:ext>
            </a:extLst>
          </p:cNvPr>
          <p:cNvSpPr/>
          <p:nvPr/>
        </p:nvSpPr>
        <p:spPr>
          <a:xfrm flipH="1" flipV="1">
            <a:off x="4857642" y="3810123"/>
            <a:ext cx="31140" cy="3114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03810D4-A7D0-CC9C-D7AC-F7CBC244DFEF}"/>
              </a:ext>
            </a:extLst>
          </p:cNvPr>
          <p:cNvSpPr/>
          <p:nvPr/>
        </p:nvSpPr>
        <p:spPr>
          <a:xfrm flipH="1" flipV="1">
            <a:off x="5303680" y="3810123"/>
            <a:ext cx="31140" cy="3114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B7CD961-4512-1104-FBAE-29C9B549E200}"/>
              </a:ext>
            </a:extLst>
          </p:cNvPr>
          <p:cNvSpPr/>
          <p:nvPr/>
        </p:nvSpPr>
        <p:spPr>
          <a:xfrm flipH="1" flipV="1">
            <a:off x="5672204" y="3810123"/>
            <a:ext cx="31140" cy="3114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17A9B3-E775-1EF6-960E-51538990EF29}"/>
              </a:ext>
            </a:extLst>
          </p:cNvPr>
          <p:cNvCxnSpPr>
            <a:cxnSpLocks/>
            <a:stCxn id="7" idx="3"/>
            <a:endCxn id="66" idx="1"/>
          </p:cNvCxnSpPr>
          <p:nvPr/>
        </p:nvCxnSpPr>
        <p:spPr>
          <a:xfrm flipV="1">
            <a:off x="6268129" y="3322141"/>
            <a:ext cx="674014" cy="19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D67F8-AE28-F0E5-1E6A-700444CA5A00}"/>
              </a:ext>
            </a:extLst>
          </p:cNvPr>
          <p:cNvSpPr/>
          <p:nvPr/>
        </p:nvSpPr>
        <p:spPr>
          <a:xfrm>
            <a:off x="6942143" y="3120301"/>
            <a:ext cx="1447876" cy="403679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kern="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Circular Conveyor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4CE4A9-822A-8793-DEAD-B6692F0841E8}"/>
              </a:ext>
            </a:extLst>
          </p:cNvPr>
          <p:cNvCxnSpPr>
            <a:cxnSpLocks/>
          </p:cNvCxnSpPr>
          <p:nvPr/>
        </p:nvCxnSpPr>
        <p:spPr>
          <a:xfrm>
            <a:off x="3950677" y="3825692"/>
            <a:ext cx="2335279" cy="0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84B35C6-7DF5-3C56-C43E-F896D690F356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5317854" y="2502310"/>
            <a:ext cx="1201351" cy="97741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78FFC8-5A4D-F798-A029-BD28838894A8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5687774" y="2502310"/>
            <a:ext cx="831431" cy="9823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972F80-9ED9-91C0-7E95-8955E769A482}"/>
              </a:ext>
            </a:extLst>
          </p:cNvPr>
          <p:cNvSpPr/>
          <p:nvPr/>
        </p:nvSpPr>
        <p:spPr>
          <a:xfrm>
            <a:off x="6519205" y="2311217"/>
            <a:ext cx="2983166" cy="382186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Bypass lines ( For direct transfer of products to target conveyor)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628769A-1167-D2A4-BE74-7680F617BB7D}"/>
              </a:ext>
            </a:extLst>
          </p:cNvPr>
          <p:cNvSpPr/>
          <p:nvPr/>
        </p:nvSpPr>
        <p:spPr>
          <a:xfrm flipH="1" flipV="1">
            <a:off x="1925261" y="3214979"/>
            <a:ext cx="35652" cy="35652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DEDA5F1-4770-87BF-8EFA-E70A4DA4003E}"/>
              </a:ext>
            </a:extLst>
          </p:cNvPr>
          <p:cNvCxnSpPr>
            <a:cxnSpLocks/>
          </p:cNvCxnSpPr>
          <p:nvPr/>
        </p:nvCxnSpPr>
        <p:spPr>
          <a:xfrm>
            <a:off x="1795131" y="3461612"/>
            <a:ext cx="331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61061E3-00DF-0A40-96AC-62D4A6824761}"/>
              </a:ext>
            </a:extLst>
          </p:cNvPr>
          <p:cNvSpPr txBox="1"/>
          <p:nvPr/>
        </p:nvSpPr>
        <p:spPr>
          <a:xfrm>
            <a:off x="2201791" y="3065323"/>
            <a:ext cx="1405979" cy="2030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Decision Points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C41FFFA-9069-44DE-7107-65E1847761DF}"/>
              </a:ext>
            </a:extLst>
          </p:cNvPr>
          <p:cNvSpPr txBox="1"/>
          <p:nvPr/>
        </p:nvSpPr>
        <p:spPr>
          <a:xfrm>
            <a:off x="2201791" y="3285697"/>
            <a:ext cx="1510104" cy="331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Product flow direction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D07B043-F8EC-E994-40C8-5C28D815F19E}"/>
              </a:ext>
            </a:extLst>
          </p:cNvPr>
          <p:cNvSpPr/>
          <p:nvPr/>
        </p:nvSpPr>
        <p:spPr>
          <a:xfrm>
            <a:off x="1676400" y="3065323"/>
            <a:ext cx="2029145" cy="555566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51C9386-65E2-A67E-3AAE-DE88CEF16105}"/>
              </a:ext>
            </a:extLst>
          </p:cNvPr>
          <p:cNvCxnSpPr/>
          <p:nvPr/>
        </p:nvCxnSpPr>
        <p:spPr>
          <a:xfrm>
            <a:off x="4351350" y="2653067"/>
            <a:ext cx="13667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DDA1BB3-E614-95A8-A339-CB3992BA253F}"/>
              </a:ext>
            </a:extLst>
          </p:cNvPr>
          <p:cNvCxnSpPr/>
          <p:nvPr/>
        </p:nvCxnSpPr>
        <p:spPr>
          <a:xfrm>
            <a:off x="4802317" y="2653067"/>
            <a:ext cx="13667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754A86F-D602-CC4A-CF1B-0A4333FED1E9}"/>
              </a:ext>
            </a:extLst>
          </p:cNvPr>
          <p:cNvCxnSpPr/>
          <p:nvPr/>
        </p:nvCxnSpPr>
        <p:spPr>
          <a:xfrm>
            <a:off x="5266485" y="2653067"/>
            <a:ext cx="13667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D0C295-F713-9861-AF16-6AAD7C43A2DE}"/>
              </a:ext>
            </a:extLst>
          </p:cNvPr>
          <p:cNvCxnSpPr/>
          <p:nvPr/>
        </p:nvCxnSpPr>
        <p:spPr>
          <a:xfrm>
            <a:off x="5619439" y="2653067"/>
            <a:ext cx="13667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1305027-94F4-05BF-4D92-F54587112E3C}"/>
              </a:ext>
            </a:extLst>
          </p:cNvPr>
          <p:cNvCxnSpPr/>
          <p:nvPr/>
        </p:nvCxnSpPr>
        <p:spPr>
          <a:xfrm>
            <a:off x="4351350" y="3908354"/>
            <a:ext cx="136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22D12-1381-7165-BF11-269080C4BB6A}"/>
              </a:ext>
            </a:extLst>
          </p:cNvPr>
          <p:cNvCxnSpPr/>
          <p:nvPr/>
        </p:nvCxnSpPr>
        <p:spPr>
          <a:xfrm>
            <a:off x="4802317" y="3908354"/>
            <a:ext cx="136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58DCF92-D4C1-1B43-78BA-D598AC65CEFC}"/>
              </a:ext>
            </a:extLst>
          </p:cNvPr>
          <p:cNvCxnSpPr/>
          <p:nvPr/>
        </p:nvCxnSpPr>
        <p:spPr>
          <a:xfrm>
            <a:off x="5266485" y="3908354"/>
            <a:ext cx="136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5FE38E-3E6D-D3CB-CDDF-A4C23BAD6FB1}"/>
              </a:ext>
            </a:extLst>
          </p:cNvPr>
          <p:cNvCxnSpPr/>
          <p:nvPr/>
        </p:nvCxnSpPr>
        <p:spPr>
          <a:xfrm>
            <a:off x="5619439" y="3908354"/>
            <a:ext cx="136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70D8BB-B469-E058-7251-AC50D9BD8FD0}"/>
              </a:ext>
            </a:extLst>
          </p:cNvPr>
          <p:cNvSpPr txBox="1"/>
          <p:nvPr/>
        </p:nvSpPr>
        <p:spPr>
          <a:xfrm>
            <a:off x="3052240" y="5059424"/>
            <a:ext cx="4428491" cy="218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Fig. : Schematic representation of sorting area (Approach 2)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6179102A-FF65-9228-FEFD-8DB7E70F6C1E}"/>
              </a:ext>
            </a:extLst>
          </p:cNvPr>
          <p:cNvSpPr txBox="1">
            <a:spLocks/>
          </p:cNvSpPr>
          <p:nvPr/>
        </p:nvSpPr>
        <p:spPr>
          <a:xfrm>
            <a:off x="259080" y="610281"/>
            <a:ext cx="10452100" cy="86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In addition, </a:t>
            </a:r>
            <a:r>
              <a:rPr lang="en-US" b="1" dirty="0"/>
              <a:t>bypass</a:t>
            </a:r>
            <a:r>
              <a:rPr lang="de-DE" b="1" dirty="0"/>
              <a:t> </a:t>
            </a:r>
            <a:r>
              <a:rPr lang="en-US" b="1" dirty="0"/>
              <a:t>lines </a:t>
            </a:r>
            <a:r>
              <a:rPr lang="en-US" dirty="0"/>
              <a:t>connecting the sources directly to their target conveyor of a product type can be utilized.</a:t>
            </a:r>
          </a:p>
        </p:txBody>
      </p:sp>
    </p:spTree>
    <p:extLst>
      <p:ext uri="{BB962C8B-B14F-4D97-AF65-F5344CB8AC3E}">
        <p14:creationId xmlns:p14="http://schemas.microsoft.com/office/powerpoint/2010/main" val="377619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224BB-0287-4135-81C5-695FE09E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34AFD9D-412A-D5FC-B271-7665C21ECCD5}"/>
              </a:ext>
            </a:extLst>
          </p:cNvPr>
          <p:cNvSpPr txBox="1">
            <a:spLocks/>
          </p:cNvSpPr>
          <p:nvPr/>
        </p:nvSpPr>
        <p:spPr>
          <a:xfrm>
            <a:off x="495300" y="715184"/>
            <a:ext cx="10299700" cy="3404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fill level control ensures only the specified number of products between the entry and exit points enter the circular conveyor.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system can push the sorted products into output conveyors and can circulate them if the conveyor capacity is exceeded.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This eliminates the blockage at these decision points allowing latter materials to be sorted instead of waiting in the queue.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4C7D609-696A-FAC5-596F-685C4A77618D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Design of Sorting Area</a:t>
            </a:r>
          </a:p>
        </p:txBody>
      </p:sp>
    </p:spTree>
    <p:extLst>
      <p:ext uri="{BB962C8B-B14F-4D97-AF65-F5344CB8AC3E}">
        <p14:creationId xmlns:p14="http://schemas.microsoft.com/office/powerpoint/2010/main" val="228959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F491E03-C213-6D12-141C-AEF2555456CF}"/>
              </a:ext>
            </a:extLst>
          </p:cNvPr>
          <p:cNvSpPr txBox="1">
            <a:spLocks/>
          </p:cNvSpPr>
          <p:nvPr/>
        </p:nvSpPr>
        <p:spPr>
          <a:xfrm>
            <a:off x="259080" y="751858"/>
            <a:ext cx="10452100" cy="19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Source</a:t>
            </a:r>
            <a:r>
              <a:rPr lang="de-DE" dirty="0"/>
              <a:t> 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Four source feeders producing products with `FeedMode´ : Distribution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Interval : 22 sec (Given)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Probability of each product type 25%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CEE22B-9B4B-BC09-661A-0AA7061CC1BB}"/>
              </a:ext>
            </a:extLst>
          </p:cNvPr>
          <p:cNvSpPr txBox="1">
            <a:spLocks/>
          </p:cNvSpPr>
          <p:nvPr/>
        </p:nvSpPr>
        <p:spPr>
          <a:xfrm>
            <a:off x="259080" y="2736408"/>
            <a:ext cx="10452100" cy="19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Conveying Units</a:t>
            </a:r>
            <a:r>
              <a:rPr lang="de-DE" dirty="0"/>
              <a:t> 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Conveyor used : Bosch Rexroth TS2- Conveyor Unit.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Modelled based on </a:t>
            </a:r>
            <a:r>
              <a:rPr lang="en-US" dirty="0"/>
              <a:t>MTpro</a:t>
            </a:r>
            <a:r>
              <a:rPr lang="de-DE" dirty="0"/>
              <a:t> layout (Given).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1D488-6FC5-3DDC-37FA-24D2059CB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2" r="8661" b="9185"/>
          <a:stretch/>
        </p:blipFill>
        <p:spPr>
          <a:xfrm>
            <a:off x="8160590" y="488159"/>
            <a:ext cx="2122098" cy="1922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700C344-8B6E-424D-A40A-79430334E253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System Modelling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694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97976-10E8-7AAF-C941-9BD3CD1297D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193371"/>
            <a:ext cx="10452100" cy="388800"/>
          </a:xfrm>
        </p:spPr>
        <p:txBody>
          <a:bodyPr/>
          <a:lstStyle/>
          <a:p>
            <a:r>
              <a:rPr lang="de-DE" u="sng" dirty="0"/>
              <a:t>Problem Statement</a:t>
            </a:r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161C77-CE2F-B970-8449-D95CF920C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9080" y="1002641"/>
            <a:ext cx="10452100" cy="1220253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We want to evaluate the design of an efficient sorting system to handle mixed flow of products </a:t>
            </a:r>
            <a:r>
              <a:rPr lang="de-DE" dirty="0" err="1"/>
              <a:t>from</a:t>
            </a:r>
            <a:r>
              <a:rPr lang="de-DE" dirty="0"/>
              <a:t> multiple sources.</a:t>
            </a:r>
            <a:r>
              <a:rPr lang="en-US" dirty="0"/>
              <a:t> The goal is to ensure each conveyor line leaving the sorter only contains one type of product.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5B39975-B4F8-C701-A927-FA8131AE420D}"/>
              </a:ext>
            </a:extLst>
          </p:cNvPr>
          <p:cNvSpPr txBox="1">
            <a:spLocks/>
          </p:cNvSpPr>
          <p:nvPr/>
        </p:nvSpPr>
        <p:spPr>
          <a:xfrm>
            <a:off x="259080" y="79124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b="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2707861"/>
            <a:ext cx="10452100" cy="25662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Sources</a:t>
            </a:r>
            <a:r>
              <a:rPr lang="de-DE" dirty="0"/>
              <a:t> 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4 sources producing 4 different product types : Product A, B, C &amp; D.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Each source generates a random mixture of all 4 products.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Each source produces all the product types with 25% </a:t>
            </a:r>
            <a:r>
              <a:rPr lang="en-US" dirty="0"/>
              <a:t>probability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2513461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System Overview :</a:t>
            </a:r>
          </a:p>
        </p:txBody>
      </p:sp>
    </p:spTree>
    <p:extLst>
      <p:ext uri="{BB962C8B-B14F-4D97-AF65-F5344CB8AC3E}">
        <p14:creationId xmlns:p14="http://schemas.microsoft.com/office/powerpoint/2010/main" val="13768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F491E03-C213-6D12-141C-AEF2555456CF}"/>
              </a:ext>
            </a:extLst>
          </p:cNvPr>
          <p:cNvSpPr txBox="1">
            <a:spLocks/>
          </p:cNvSpPr>
          <p:nvPr/>
        </p:nvSpPr>
        <p:spPr>
          <a:xfrm>
            <a:off x="259080" y="747661"/>
            <a:ext cx="10452100" cy="11095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b="1" dirty="0"/>
              <a:t>Decision points</a:t>
            </a:r>
            <a:r>
              <a:rPr lang="en-US" dirty="0"/>
              <a:t>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Lift transverse units based on routing rule</a:t>
            </a:r>
            <a:r>
              <a:rPr lang="de-DE" dirty="0"/>
              <a:t>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CEE22B-9B4B-BC09-661A-0AA7061CC1BB}"/>
              </a:ext>
            </a:extLst>
          </p:cNvPr>
          <p:cNvSpPr txBox="1">
            <a:spLocks/>
          </p:cNvSpPr>
          <p:nvPr/>
        </p:nvSpPr>
        <p:spPr>
          <a:xfrm>
            <a:off x="266699" y="1965960"/>
            <a:ext cx="7899747" cy="19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Sorter ( Approach 1)</a:t>
            </a:r>
            <a:r>
              <a:rPr lang="de-DE" dirty="0"/>
              <a:t>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Combination of conveyor units, Belt Sections and Lift transverse units.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b="1" dirty="0"/>
              <a:t>Decision points </a:t>
            </a:r>
            <a:r>
              <a:rPr lang="de-DE" dirty="0"/>
              <a:t>: </a:t>
            </a:r>
            <a:r>
              <a:rPr lang="en-US" dirty="0"/>
              <a:t>Lift transverse unit routing to</a:t>
            </a:r>
            <a:r>
              <a:rPr lang="de-DE" dirty="0"/>
              <a:t> </a:t>
            </a:r>
            <a:r>
              <a:rPr lang="en-US" dirty="0"/>
              <a:t>desired</a:t>
            </a:r>
            <a:r>
              <a:rPr lang="de-DE" dirty="0"/>
              <a:t> </a:t>
            </a:r>
            <a:r>
              <a:rPr lang="en-US" dirty="0"/>
              <a:t>output conveyor based</a:t>
            </a:r>
            <a:r>
              <a:rPr lang="de-DE" dirty="0"/>
              <a:t> on </a:t>
            </a:r>
            <a:r>
              <a:rPr lang="en-US" dirty="0"/>
              <a:t>product</a:t>
            </a:r>
            <a:r>
              <a:rPr lang="de-DE" dirty="0"/>
              <a:t> type </a:t>
            </a:r>
            <a:r>
              <a:rPr lang="en-US" dirty="0"/>
              <a:t>routing</a:t>
            </a:r>
            <a:r>
              <a:rPr lang="de-DE" dirty="0"/>
              <a:t> </a:t>
            </a:r>
            <a:r>
              <a:rPr lang="en-US" dirty="0"/>
              <a:t>rule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8E40B-1B4F-1AD0-F90F-B044A00D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09" y="454498"/>
            <a:ext cx="1813310" cy="169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A043A7A-F145-FA95-1C6F-04B6755649A5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System Modelling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69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D257C6E-15C3-47EE-EA7E-686592EB0440}"/>
              </a:ext>
            </a:extLst>
          </p:cNvPr>
          <p:cNvSpPr txBox="1">
            <a:spLocks/>
          </p:cNvSpPr>
          <p:nvPr/>
        </p:nvSpPr>
        <p:spPr>
          <a:xfrm>
            <a:off x="259080" y="3613184"/>
            <a:ext cx="8099916" cy="1065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Processing stations</a:t>
            </a:r>
            <a:r>
              <a:rPr lang="de-DE" dirty="0"/>
              <a:t>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Position units at </a:t>
            </a:r>
            <a:r>
              <a:rPr lang="en-US" dirty="0"/>
              <a:t>the</a:t>
            </a:r>
            <a:r>
              <a:rPr lang="de-DE" dirty="0"/>
              <a:t> </a:t>
            </a:r>
            <a:r>
              <a:rPr lang="en-US" dirty="0"/>
              <a:t>end</a:t>
            </a:r>
            <a:r>
              <a:rPr lang="de-DE" dirty="0"/>
              <a:t> of each output conveyors with a process time </a:t>
            </a:r>
            <a:r>
              <a:rPr lang="en-US" dirty="0"/>
              <a:t>of</a:t>
            </a:r>
            <a:r>
              <a:rPr lang="de-DE" dirty="0"/>
              <a:t> 16s.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76EB6-C13A-4CAB-235B-434F33F4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6"/>
          <a:stretch/>
        </p:blipFill>
        <p:spPr>
          <a:xfrm>
            <a:off x="8512509" y="3613184"/>
            <a:ext cx="1813310" cy="1524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930EF2F-2382-4422-DDE8-E445586AB9EF}"/>
              </a:ext>
            </a:extLst>
          </p:cNvPr>
          <p:cNvSpPr txBox="1">
            <a:spLocks/>
          </p:cNvSpPr>
          <p:nvPr/>
        </p:nvSpPr>
        <p:spPr>
          <a:xfrm>
            <a:off x="259079" y="662790"/>
            <a:ext cx="10066739" cy="2705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Sorter ( Approach 2)</a:t>
            </a:r>
            <a:r>
              <a:rPr lang="de-DE" dirty="0"/>
              <a:t>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Combination of conveyor units to form a circular conveyor system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b="1" dirty="0"/>
              <a:t>Decision points </a:t>
            </a:r>
            <a:r>
              <a:rPr lang="de-DE" dirty="0"/>
              <a:t>: </a:t>
            </a:r>
            <a:r>
              <a:rPr lang="en-US" dirty="0"/>
              <a:t>Lift transverse unit routing to</a:t>
            </a:r>
            <a:r>
              <a:rPr lang="de-DE" dirty="0"/>
              <a:t> </a:t>
            </a:r>
            <a:r>
              <a:rPr lang="en-US" dirty="0"/>
              <a:t>desired</a:t>
            </a:r>
            <a:r>
              <a:rPr lang="de-DE" dirty="0"/>
              <a:t> </a:t>
            </a:r>
            <a:r>
              <a:rPr lang="en-US" dirty="0"/>
              <a:t>output conveyor based</a:t>
            </a:r>
            <a:r>
              <a:rPr lang="de-DE" dirty="0"/>
              <a:t> on </a:t>
            </a:r>
            <a:r>
              <a:rPr lang="en-US" b="1" dirty="0"/>
              <a:t>product</a:t>
            </a:r>
            <a:r>
              <a:rPr lang="de-DE" b="1" dirty="0"/>
              <a:t> type </a:t>
            </a:r>
            <a:r>
              <a:rPr lang="de-DE" dirty="0"/>
              <a:t>and </a:t>
            </a:r>
            <a:r>
              <a:rPr lang="en-US" b="1" dirty="0"/>
              <a:t>capacity</a:t>
            </a:r>
            <a:r>
              <a:rPr lang="de-DE" b="1" dirty="0"/>
              <a:t> </a:t>
            </a:r>
            <a:r>
              <a:rPr lang="en-US" b="1" dirty="0"/>
              <a:t>routing</a:t>
            </a:r>
            <a:r>
              <a:rPr lang="de-DE" b="1" dirty="0"/>
              <a:t> </a:t>
            </a:r>
            <a:r>
              <a:rPr lang="en-US" b="1" dirty="0"/>
              <a:t>rule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b="1" dirty="0"/>
              <a:t>Capacity Control nodes </a:t>
            </a:r>
            <a:r>
              <a:rPr lang="en-US" dirty="0"/>
              <a:t>at entry/ exit</a:t>
            </a:r>
            <a:r>
              <a:rPr lang="en-US" b="1" dirty="0"/>
              <a:t> </a:t>
            </a:r>
            <a:r>
              <a:rPr lang="en-US" dirty="0"/>
              <a:t>of circular conveyor, to control capacity between entry and exit points.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8943C68-BF8B-1D2C-2440-5247792EF4AF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System Modelling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84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BB6579-AFF4-9E59-8A8D-E18E503EAAD3}"/>
              </a:ext>
            </a:extLst>
          </p:cNvPr>
          <p:cNvSpPr txBox="1">
            <a:spLocks/>
          </p:cNvSpPr>
          <p:nvPr/>
        </p:nvSpPr>
        <p:spPr>
          <a:xfrm>
            <a:off x="259080" y="363058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08BE2-8358-FFD7-02F3-7D518A265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0" t="5882" r="10316" b="16776"/>
          <a:stretch/>
        </p:blipFill>
        <p:spPr>
          <a:xfrm>
            <a:off x="1363434" y="824593"/>
            <a:ext cx="8089449" cy="4302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FB8FA44-1BBF-D564-0786-B5715503FDA1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System Modelling (Approach 1)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978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BB6579-AFF4-9E59-8A8D-E18E503EAAD3}"/>
              </a:ext>
            </a:extLst>
          </p:cNvPr>
          <p:cNvSpPr txBox="1">
            <a:spLocks/>
          </p:cNvSpPr>
          <p:nvPr/>
        </p:nvSpPr>
        <p:spPr>
          <a:xfrm>
            <a:off x="259080" y="363058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797823-85A2-F2C3-01C1-902B457E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34" y="824593"/>
            <a:ext cx="8084104" cy="4227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DB56D6F-841F-B96C-EAE8-6B1D2D01DAB1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System Modelling (Approach 2)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91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452F16-E5AF-5F11-E14C-F966993B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1" y="1172605"/>
            <a:ext cx="4968671" cy="4328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BB6579-AFF4-9E59-8A8D-E18E503EAAD3}"/>
              </a:ext>
            </a:extLst>
          </p:cNvPr>
          <p:cNvSpPr txBox="1">
            <a:spLocks/>
          </p:cNvSpPr>
          <p:nvPr/>
        </p:nvSpPr>
        <p:spPr>
          <a:xfrm>
            <a:off x="259080" y="363058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6E1917-86E8-6D58-C145-92BA1F634CB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6287" y="1545337"/>
            <a:ext cx="3541144" cy="102136"/>
          </a:xfrm>
          <a:prstGeom prst="straightConnector1">
            <a:avLst/>
          </a:prstGeom>
          <a:ln w="6350"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AFBC1C-9BCF-5204-7044-7B4BCB6CC6D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972884" y="1647473"/>
            <a:ext cx="3364547" cy="133877"/>
          </a:xfrm>
          <a:prstGeom prst="straightConnector1">
            <a:avLst/>
          </a:prstGeom>
          <a:ln w="6350"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4358B-D6D8-70C0-2B85-15609598CD24}"/>
              </a:ext>
            </a:extLst>
          </p:cNvPr>
          <p:cNvSpPr/>
          <p:nvPr/>
        </p:nvSpPr>
        <p:spPr>
          <a:xfrm>
            <a:off x="8337431" y="1453072"/>
            <a:ext cx="1574268" cy="388801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sch Office Sans"/>
                <a:ea typeface="+mn-ea"/>
                <a:cs typeface="+mn-cs"/>
              </a:rPr>
              <a:t>From Sources 3 &amp; 4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A29C64-9B53-C0DC-6775-4F2F692D8DE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873352" y="623366"/>
            <a:ext cx="3222921" cy="613736"/>
          </a:xfrm>
          <a:prstGeom prst="straightConnector1">
            <a:avLst/>
          </a:prstGeom>
          <a:ln w="6350"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516C2-B3E7-26C7-8D41-64722CB362E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274002" y="623366"/>
            <a:ext cx="2822271" cy="691084"/>
          </a:xfrm>
          <a:prstGeom prst="straightConnector1">
            <a:avLst/>
          </a:prstGeom>
          <a:ln w="6350"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D841FDE-4006-E1B8-4EC0-8A7C897D7233}"/>
              </a:ext>
            </a:extLst>
          </p:cNvPr>
          <p:cNvSpPr/>
          <p:nvPr/>
        </p:nvSpPr>
        <p:spPr>
          <a:xfrm>
            <a:off x="7096273" y="428965"/>
            <a:ext cx="1331035" cy="388801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sch Office Sans"/>
                <a:ea typeface="+mn-ea"/>
                <a:cs typeface="+mn-cs"/>
              </a:rPr>
              <a:t>From Source 1,2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E79814-5439-E2B6-ED2F-47600C72CDCC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415553" y="2880791"/>
            <a:ext cx="3234121" cy="646144"/>
          </a:xfrm>
          <a:prstGeom prst="straightConnector1">
            <a:avLst/>
          </a:prstGeom>
          <a:ln w="6350"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1F234B8-3DEE-29CD-81B8-A71904DFFEA9}"/>
              </a:ext>
            </a:extLst>
          </p:cNvPr>
          <p:cNvSpPr/>
          <p:nvPr/>
        </p:nvSpPr>
        <p:spPr>
          <a:xfrm>
            <a:off x="7649674" y="2686390"/>
            <a:ext cx="1173590" cy="388801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sch Office Sans"/>
                <a:ea typeface="+mn-ea"/>
                <a:cs typeface="+mn-cs"/>
              </a:rPr>
              <a:t>Sorting station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AE0CA9-A209-B9D0-CB75-DD4D70E081A3}"/>
              </a:ext>
            </a:extLst>
          </p:cNvPr>
          <p:cNvSpPr/>
          <p:nvPr/>
        </p:nvSpPr>
        <p:spPr>
          <a:xfrm>
            <a:off x="7649674" y="4372359"/>
            <a:ext cx="1173590" cy="388801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sch Office Sans"/>
                <a:ea typeface="+mn-ea"/>
                <a:cs typeface="+mn-cs"/>
              </a:rPr>
              <a:t>Sorted Output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1E4F66-3A34-F87C-EBC9-4B4346B48B6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725283" y="4427920"/>
            <a:ext cx="5924391" cy="138840"/>
          </a:xfrm>
          <a:prstGeom prst="straightConnector1">
            <a:avLst/>
          </a:prstGeom>
          <a:ln w="6350">
            <a:solidFill>
              <a:srgbClr val="00B0F0"/>
            </a:solidFill>
            <a:prstDash val="lg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B969D2-E688-B571-E434-8D1EED251E88}"/>
              </a:ext>
            </a:extLst>
          </p:cNvPr>
          <p:cNvSpPr txBox="1">
            <a:spLocks/>
          </p:cNvSpPr>
          <p:nvPr/>
        </p:nvSpPr>
        <p:spPr>
          <a:xfrm>
            <a:off x="259080" y="68004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Sorter Configuration (Approach 1)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7383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E20AB2-1E8F-9C94-48C7-B2D4E84DF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" t="1813" r="455" b="6293"/>
          <a:stretch/>
        </p:blipFill>
        <p:spPr>
          <a:xfrm>
            <a:off x="682277" y="1237102"/>
            <a:ext cx="4432423" cy="306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BB6579-AFF4-9E59-8A8D-E18E503EAAD3}"/>
              </a:ext>
            </a:extLst>
          </p:cNvPr>
          <p:cNvSpPr txBox="1">
            <a:spLocks/>
          </p:cNvSpPr>
          <p:nvPr/>
        </p:nvSpPr>
        <p:spPr>
          <a:xfrm>
            <a:off x="259080" y="363058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6E1917-86E8-6D58-C145-92BA1F634CB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400300" y="1738427"/>
            <a:ext cx="5937131" cy="399536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AFBC1C-9BCF-5204-7044-7B4BCB6CC6D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967069" y="1674772"/>
            <a:ext cx="5370362" cy="63655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4358B-D6D8-70C0-2B85-15609598CD24}"/>
              </a:ext>
            </a:extLst>
          </p:cNvPr>
          <p:cNvSpPr/>
          <p:nvPr/>
        </p:nvSpPr>
        <p:spPr>
          <a:xfrm>
            <a:off x="8337431" y="1544027"/>
            <a:ext cx="1094893" cy="388800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Bypass Lines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A29C64-9B53-C0DC-6775-4F2F692D8DE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967069" y="792034"/>
            <a:ext cx="2666165" cy="503366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516C2-B3E7-26C7-8D41-64722CB362E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215640" y="792034"/>
            <a:ext cx="2417594" cy="588767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D841FDE-4006-E1B8-4EC0-8A7C897D7233}"/>
              </a:ext>
            </a:extLst>
          </p:cNvPr>
          <p:cNvSpPr/>
          <p:nvPr/>
        </p:nvSpPr>
        <p:spPr>
          <a:xfrm>
            <a:off x="5633234" y="610509"/>
            <a:ext cx="1195934" cy="363049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From Sources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E79814-5439-E2B6-ED2F-47600C72CDCC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099560" y="2885285"/>
            <a:ext cx="3550113" cy="467515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1F234B8-3DEE-29CD-81B8-A71904DFFEA9}"/>
              </a:ext>
            </a:extLst>
          </p:cNvPr>
          <p:cNvSpPr/>
          <p:nvPr/>
        </p:nvSpPr>
        <p:spPr>
          <a:xfrm>
            <a:off x="7649673" y="2686391"/>
            <a:ext cx="1403711" cy="397788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Circular Conveyor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AE0CA9-A209-B9D0-CB75-DD4D70E081A3}"/>
              </a:ext>
            </a:extLst>
          </p:cNvPr>
          <p:cNvSpPr/>
          <p:nvPr/>
        </p:nvSpPr>
        <p:spPr>
          <a:xfrm>
            <a:off x="2967069" y="4788761"/>
            <a:ext cx="1132491" cy="379574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Sorted Output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1E4F66-3A34-F87C-EBC9-4B4346B48B6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013460" y="4030980"/>
            <a:ext cx="1953609" cy="947568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44AA1DB-8D2A-B563-6425-644C17B79466}"/>
              </a:ext>
            </a:extLst>
          </p:cNvPr>
          <p:cNvSpPr/>
          <p:nvPr/>
        </p:nvSpPr>
        <p:spPr>
          <a:xfrm rot="6370278">
            <a:off x="1119891" y="2890002"/>
            <a:ext cx="699395" cy="1031546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lgDash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C510B8-D380-29AE-99F9-114998137D1F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522555" y="3459304"/>
            <a:ext cx="3978205" cy="754579"/>
          </a:xfrm>
          <a:prstGeom prst="straightConnector1">
            <a:avLst/>
          </a:prstGeom>
          <a:ln w="6350">
            <a:solidFill>
              <a:srgbClr val="00B0F0"/>
            </a:solidFill>
            <a:prstDash val="dash"/>
            <a:headEnd type="oval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08A070D-89B9-54F1-8256-64B0FC79510F}"/>
              </a:ext>
            </a:extLst>
          </p:cNvPr>
          <p:cNvSpPr/>
          <p:nvPr/>
        </p:nvSpPr>
        <p:spPr>
          <a:xfrm>
            <a:off x="5500760" y="4020522"/>
            <a:ext cx="1254268" cy="386721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Decision Points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1B860D-B9E5-16A6-C9A4-D192C94E95DE}"/>
              </a:ext>
            </a:extLst>
          </p:cNvPr>
          <p:cNvCxnSpPr>
            <a:cxnSpLocks/>
          </p:cNvCxnSpPr>
          <p:nvPr/>
        </p:nvCxnSpPr>
        <p:spPr>
          <a:xfrm flipV="1">
            <a:off x="3467100" y="2561299"/>
            <a:ext cx="632460" cy="85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AB05A8-9CEF-F6F1-DED9-7627F2A0EADA}"/>
              </a:ext>
            </a:extLst>
          </p:cNvPr>
          <p:cNvCxnSpPr>
            <a:cxnSpLocks/>
          </p:cNvCxnSpPr>
          <p:nvPr/>
        </p:nvCxnSpPr>
        <p:spPr>
          <a:xfrm flipH="1" flipV="1">
            <a:off x="3220708" y="2223338"/>
            <a:ext cx="878852" cy="33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85CB70-E68C-6D30-06A1-7967B22A90BC}"/>
              </a:ext>
            </a:extLst>
          </p:cNvPr>
          <p:cNvCxnSpPr>
            <a:cxnSpLocks/>
          </p:cNvCxnSpPr>
          <p:nvPr/>
        </p:nvCxnSpPr>
        <p:spPr>
          <a:xfrm flipH="1">
            <a:off x="2600713" y="2219360"/>
            <a:ext cx="647700" cy="864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A3C496-FDFA-3BBC-1722-D7C076457214}"/>
              </a:ext>
            </a:extLst>
          </p:cNvPr>
          <p:cNvCxnSpPr>
            <a:cxnSpLocks/>
          </p:cNvCxnSpPr>
          <p:nvPr/>
        </p:nvCxnSpPr>
        <p:spPr>
          <a:xfrm>
            <a:off x="2600713" y="3084178"/>
            <a:ext cx="866387" cy="33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299CEDE-B3FA-6F01-5DB0-283386EE4C7C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Sorter Configuration (Approach 2)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0343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C161B-D4BA-1852-3583-AF6B2D50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BE97089-C169-6094-23BD-209522F09060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Observations &amp; Results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670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707612"/>
            <a:ext cx="10452100" cy="25662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Product distribution</a:t>
            </a:r>
            <a:r>
              <a:rPr lang="de-DE" dirty="0"/>
              <a:t> 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Product A : 25% each from Source 1,2,3,4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Product B : 25% each from Source 1,2,3,4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Product C : 25% each from Source 1,2,3,4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Product D : 25% each from Source 1,2,3,4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The product type arrival at each source is random and follows no particular pattern.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39074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System Overview :</a:t>
            </a:r>
          </a:p>
        </p:txBody>
      </p:sp>
    </p:spTree>
    <p:extLst>
      <p:ext uri="{BB962C8B-B14F-4D97-AF65-F5344CB8AC3E}">
        <p14:creationId xmlns:p14="http://schemas.microsoft.com/office/powerpoint/2010/main" val="303403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707612"/>
            <a:ext cx="10452100" cy="25662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de-DE" b="1" dirty="0"/>
              <a:t>Conveying System</a:t>
            </a:r>
            <a:r>
              <a:rPr lang="de-DE" dirty="0"/>
              <a:t>: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Input : Mixed products are conveyed one by one in 4 conveyor lines from sources to a central sorting station.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Output: After sorting each of the 4 conveyor will only have one type of product in it.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39074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System Overview :</a:t>
            </a:r>
          </a:p>
        </p:txBody>
      </p:sp>
    </p:spTree>
    <p:extLst>
      <p:ext uri="{BB962C8B-B14F-4D97-AF65-F5344CB8AC3E}">
        <p14:creationId xmlns:p14="http://schemas.microsoft.com/office/powerpoint/2010/main" val="219264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39074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Schematic representation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E3639B-9B5C-77C9-0EDE-D04CDB804ED0}"/>
              </a:ext>
            </a:extLst>
          </p:cNvPr>
          <p:cNvSpPr/>
          <p:nvPr/>
        </p:nvSpPr>
        <p:spPr>
          <a:xfrm>
            <a:off x="3714750" y="1207917"/>
            <a:ext cx="302079" cy="302079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8BD71A-A7D7-6F8B-BCA1-BD652C3094C4}"/>
              </a:ext>
            </a:extLst>
          </p:cNvPr>
          <p:cNvSpPr/>
          <p:nvPr/>
        </p:nvSpPr>
        <p:spPr>
          <a:xfrm>
            <a:off x="4294414" y="1207917"/>
            <a:ext cx="302079" cy="302079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2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D3F9B3-D683-7946-56C0-8DEFE619F9B6}"/>
              </a:ext>
            </a:extLst>
          </p:cNvPr>
          <p:cNvSpPr/>
          <p:nvPr/>
        </p:nvSpPr>
        <p:spPr>
          <a:xfrm>
            <a:off x="4874078" y="1207917"/>
            <a:ext cx="302079" cy="302079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3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3F8EAF-C7E7-33E0-2D65-E451D85DFC47}"/>
              </a:ext>
            </a:extLst>
          </p:cNvPr>
          <p:cNvSpPr/>
          <p:nvPr/>
        </p:nvSpPr>
        <p:spPr>
          <a:xfrm>
            <a:off x="5333772" y="1207917"/>
            <a:ext cx="302079" cy="302079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4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A51CA-C180-1B55-F4AB-4F3BCECA2210}"/>
              </a:ext>
            </a:extLst>
          </p:cNvPr>
          <p:cNvSpPr/>
          <p:nvPr/>
        </p:nvSpPr>
        <p:spPr>
          <a:xfrm>
            <a:off x="3265715" y="2281124"/>
            <a:ext cx="2971799" cy="12736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SORTER</a:t>
            </a: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6344C3-066A-D193-8A3D-B80CFF7DA71E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865790" y="1509996"/>
            <a:ext cx="0" cy="76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5B9E7C-F658-E494-D465-1CE2577CD03F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4445453" y="1509996"/>
            <a:ext cx="1" cy="767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1B566A-E68F-5D5E-6D50-E52AAE2E733A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5025116" y="1509996"/>
            <a:ext cx="2" cy="767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B9C4F6-3F97-D856-780E-481BF9A28459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5484810" y="1509996"/>
            <a:ext cx="2" cy="767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1CADCC-DDC1-1E4D-466D-65D2A46BC41A}"/>
              </a:ext>
            </a:extLst>
          </p:cNvPr>
          <p:cNvCxnSpPr/>
          <p:nvPr/>
        </p:nvCxnSpPr>
        <p:spPr>
          <a:xfrm flipH="1">
            <a:off x="3865789" y="3561126"/>
            <a:ext cx="1" cy="127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DD09C3-0148-4918-931D-D9848175704C}"/>
              </a:ext>
            </a:extLst>
          </p:cNvPr>
          <p:cNvCxnSpPr/>
          <p:nvPr/>
        </p:nvCxnSpPr>
        <p:spPr>
          <a:xfrm flipH="1">
            <a:off x="4445453" y="3561126"/>
            <a:ext cx="1" cy="127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813833-6C21-E39E-FC66-A0C9AF557D01}"/>
              </a:ext>
            </a:extLst>
          </p:cNvPr>
          <p:cNvCxnSpPr/>
          <p:nvPr/>
        </p:nvCxnSpPr>
        <p:spPr>
          <a:xfrm flipH="1">
            <a:off x="5025116" y="3561126"/>
            <a:ext cx="1" cy="127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5F9AF-8044-6803-0E98-983410E440AD}"/>
              </a:ext>
            </a:extLst>
          </p:cNvPr>
          <p:cNvCxnSpPr/>
          <p:nvPr/>
        </p:nvCxnSpPr>
        <p:spPr>
          <a:xfrm flipH="1">
            <a:off x="5484810" y="3561126"/>
            <a:ext cx="1" cy="127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154501A-ECFD-254E-56B6-A8245692AA7F}"/>
              </a:ext>
            </a:extLst>
          </p:cNvPr>
          <p:cNvSpPr/>
          <p:nvPr/>
        </p:nvSpPr>
        <p:spPr>
          <a:xfrm>
            <a:off x="3714750" y="4841128"/>
            <a:ext cx="302079" cy="30207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>
                <a:solidFill>
                  <a:srgbClr val="000000"/>
                </a:solidFill>
                <a:latin typeface="Bosch Office Sans"/>
              </a:rPr>
              <a:t>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57CB01-6EE8-C25A-454A-1569461B99BE}"/>
              </a:ext>
            </a:extLst>
          </p:cNvPr>
          <p:cNvSpPr/>
          <p:nvPr/>
        </p:nvSpPr>
        <p:spPr>
          <a:xfrm>
            <a:off x="4294414" y="4841128"/>
            <a:ext cx="302079" cy="302079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E43DCE-3697-3B96-A365-E04BB72136C0}"/>
              </a:ext>
            </a:extLst>
          </p:cNvPr>
          <p:cNvSpPr/>
          <p:nvPr/>
        </p:nvSpPr>
        <p:spPr>
          <a:xfrm>
            <a:off x="4874078" y="4841128"/>
            <a:ext cx="302079" cy="302079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118DCE-6718-1C25-AE3B-D610CB19E108}"/>
              </a:ext>
            </a:extLst>
          </p:cNvPr>
          <p:cNvSpPr/>
          <p:nvPr/>
        </p:nvSpPr>
        <p:spPr>
          <a:xfrm>
            <a:off x="5333772" y="4841128"/>
            <a:ext cx="302079" cy="302079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8B148-C6BE-FCD8-DB8D-8E9873B9B9CD}"/>
              </a:ext>
            </a:extLst>
          </p:cNvPr>
          <p:cNvSpPr/>
          <p:nvPr/>
        </p:nvSpPr>
        <p:spPr>
          <a:xfrm>
            <a:off x="6310994" y="4282668"/>
            <a:ext cx="4073976" cy="388800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Each product line after sorting having </a:t>
            </a: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onl</a:t>
            </a:r>
            <a:r>
              <a:rPr lang="de-DE" sz="1100" kern="0" dirty="0">
                <a:solidFill>
                  <a:srgbClr val="000000"/>
                </a:solidFill>
                <a:latin typeface="Bosch Office Sans"/>
              </a:rPr>
              <a:t>y one type of product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B078F5-F1BC-4A4F-7C3A-6376A0C4F16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865789" y="4282668"/>
            <a:ext cx="2445205" cy="194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246B96-9EC4-3128-D383-4C2BC895A1B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45453" y="4100740"/>
            <a:ext cx="1865541" cy="3763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6DAE52-3940-D304-2525-8E4704CB3AA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011738" y="3949073"/>
            <a:ext cx="1299256" cy="5279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BE54A-2C22-D4A3-F53A-7A796EAB019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484810" y="3860337"/>
            <a:ext cx="826184" cy="616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6B1E469-30DE-FF27-BBFC-D11C7C8E708C}"/>
              </a:ext>
            </a:extLst>
          </p:cNvPr>
          <p:cNvSpPr/>
          <p:nvPr/>
        </p:nvSpPr>
        <p:spPr>
          <a:xfrm>
            <a:off x="6237514" y="140764"/>
            <a:ext cx="4073976" cy="388800"/>
          </a:xfrm>
          <a:prstGeom prst="rect">
            <a:avLst/>
          </a:prstGeom>
          <a:noFill/>
          <a:ln w="9525" cap="flat" cmpd="sng" algn="ctr">
            <a:solidFill>
              <a:srgbClr val="002B49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Four sources, each producing 25% of all four product types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0C365-A293-69EA-DAB0-0D20A6894139}"/>
              </a:ext>
            </a:extLst>
          </p:cNvPr>
          <p:cNvCxnSpPr>
            <a:cxnSpLocks/>
            <a:stCxn id="2" idx="0"/>
            <a:endCxn id="39" idx="1"/>
          </p:cNvCxnSpPr>
          <p:nvPr/>
        </p:nvCxnSpPr>
        <p:spPr>
          <a:xfrm flipV="1">
            <a:off x="3865790" y="335164"/>
            <a:ext cx="2371724" cy="8727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CF791F-2800-D296-B6EC-87B10461ED65}"/>
              </a:ext>
            </a:extLst>
          </p:cNvPr>
          <p:cNvCxnSpPr>
            <a:cxnSpLocks/>
            <a:stCxn id="4" idx="0"/>
            <a:endCxn id="39" idx="1"/>
          </p:cNvCxnSpPr>
          <p:nvPr/>
        </p:nvCxnSpPr>
        <p:spPr>
          <a:xfrm flipV="1">
            <a:off x="4445454" y="335164"/>
            <a:ext cx="1792060" cy="8727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386CFF-AB92-986B-0297-830ED73CB722}"/>
              </a:ext>
            </a:extLst>
          </p:cNvPr>
          <p:cNvCxnSpPr>
            <a:cxnSpLocks/>
            <a:stCxn id="5" idx="0"/>
            <a:endCxn id="39" idx="1"/>
          </p:cNvCxnSpPr>
          <p:nvPr/>
        </p:nvCxnSpPr>
        <p:spPr>
          <a:xfrm flipV="1">
            <a:off x="5025118" y="335164"/>
            <a:ext cx="1212396" cy="8727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D84FFD-CD17-25B1-EE4C-61CF935CC0B5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5635851" y="335164"/>
            <a:ext cx="601663" cy="10237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99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8B79-A102-C3D7-6DE1-BBDD1E21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BCED4-3021-F4B4-6C8D-A9885C3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89" y="751858"/>
            <a:ext cx="6457361" cy="4483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BB6579-AFF4-9E59-8A8D-E18E503EAAD3}"/>
              </a:ext>
            </a:extLst>
          </p:cNvPr>
          <p:cNvSpPr txBox="1">
            <a:spLocks/>
          </p:cNvSpPr>
          <p:nvPr/>
        </p:nvSpPr>
        <p:spPr>
          <a:xfrm>
            <a:off x="259080" y="363058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err="1"/>
              <a:t>MTPro</a:t>
            </a:r>
            <a:r>
              <a:rPr lang="en-US" sz="2200" dirty="0"/>
              <a:t> Layout: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4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707612"/>
            <a:ext cx="9549154" cy="15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Design and </a:t>
            </a:r>
            <a:r>
              <a:rPr lang="en-GB" dirty="0"/>
              <a:t>model</a:t>
            </a:r>
            <a:r>
              <a:rPr lang="de-DE" dirty="0"/>
              <a:t> an efficient sorting system in Visual Components keeping the </a:t>
            </a:r>
            <a:r>
              <a:rPr lang="de-DE" b="1" dirty="0"/>
              <a:t>cycle time (performance constraint) </a:t>
            </a:r>
            <a:r>
              <a:rPr lang="de-DE" dirty="0"/>
              <a:t>and</a:t>
            </a:r>
            <a:r>
              <a:rPr lang="de-DE" b="1" dirty="0"/>
              <a:t> costs (design constraint ) </a:t>
            </a:r>
            <a:r>
              <a:rPr lang="de-DE" dirty="0"/>
              <a:t>in mind.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de-DE" dirty="0"/>
              <a:t>Modelling sources that produces random product mix with the required distributions.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39074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/>
              <a:t>Design Challenge</a:t>
            </a:r>
          </a:p>
        </p:txBody>
      </p:sp>
    </p:spTree>
    <p:extLst>
      <p:ext uri="{BB962C8B-B14F-4D97-AF65-F5344CB8AC3E}">
        <p14:creationId xmlns:p14="http://schemas.microsoft.com/office/powerpoint/2010/main" val="14018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D0E94-5569-F016-D88E-C04C3BDD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99" y="5961578"/>
            <a:ext cx="333801" cy="247137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B07A08-062D-E053-51C2-20363CA79374}"/>
              </a:ext>
            </a:extLst>
          </p:cNvPr>
          <p:cNvSpPr txBox="1">
            <a:spLocks/>
          </p:cNvSpPr>
          <p:nvPr/>
        </p:nvSpPr>
        <p:spPr>
          <a:xfrm>
            <a:off x="259080" y="722852"/>
            <a:ext cx="10452100" cy="1562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CF558-1495-5F7A-DCFC-29A7787034C4}"/>
              </a:ext>
            </a:extLst>
          </p:cNvPr>
          <p:cNvSpPr txBox="1">
            <a:spLocks/>
          </p:cNvSpPr>
          <p:nvPr/>
        </p:nvSpPr>
        <p:spPr>
          <a:xfrm>
            <a:off x="259080" y="25272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0" dirty="0"/>
              <a:t>Methodology</a:t>
            </a:r>
            <a:endParaRPr lang="en-US" sz="1800" b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B11C1B1-57EA-E807-2A26-9425EE0C6DB2}"/>
              </a:ext>
            </a:extLst>
          </p:cNvPr>
          <p:cNvSpPr txBox="1">
            <a:spLocks/>
          </p:cNvSpPr>
          <p:nvPr/>
        </p:nvSpPr>
        <p:spPr>
          <a:xfrm>
            <a:off x="259080" y="1029941"/>
            <a:ext cx="10452100" cy="4217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GB" dirty="0"/>
              <a:t>Develop</a:t>
            </a:r>
            <a:r>
              <a:rPr lang="de-DE" dirty="0"/>
              <a:t> </a:t>
            </a:r>
            <a:r>
              <a:rPr lang="en-US" dirty="0"/>
              <a:t>a sorting strategy</a:t>
            </a:r>
            <a:r>
              <a:rPr lang="de-DE" dirty="0"/>
              <a:t> to </a:t>
            </a:r>
            <a:r>
              <a:rPr lang="en-GB" dirty="0"/>
              <a:t>efficiently</a:t>
            </a:r>
            <a:r>
              <a:rPr lang="de-DE" dirty="0"/>
              <a:t> </a:t>
            </a:r>
            <a:r>
              <a:rPr lang="en-US" dirty="0"/>
              <a:t>separate</a:t>
            </a:r>
            <a:r>
              <a:rPr lang="de-DE" dirty="0"/>
              <a:t> </a:t>
            </a:r>
            <a:r>
              <a:rPr lang="en-US" dirty="0"/>
              <a:t>the</a:t>
            </a:r>
            <a:r>
              <a:rPr lang="de-DE" dirty="0"/>
              <a:t> </a:t>
            </a:r>
            <a:r>
              <a:rPr lang="en-US" dirty="0"/>
              <a:t>products</a:t>
            </a:r>
            <a:r>
              <a:rPr lang="de-DE" dirty="0"/>
              <a:t> </a:t>
            </a:r>
            <a:r>
              <a:rPr lang="en-US" dirty="0"/>
              <a:t>into</a:t>
            </a:r>
            <a:r>
              <a:rPr lang="de-DE" dirty="0"/>
              <a:t> </a:t>
            </a:r>
            <a:r>
              <a:rPr lang="en-US" dirty="0"/>
              <a:t>distinct</a:t>
            </a:r>
            <a:r>
              <a:rPr lang="de-DE" dirty="0"/>
              <a:t> </a:t>
            </a:r>
            <a:r>
              <a:rPr lang="en-US" dirty="0"/>
              <a:t>product</a:t>
            </a:r>
            <a:r>
              <a:rPr lang="de-DE" dirty="0"/>
              <a:t> </a:t>
            </a:r>
            <a:r>
              <a:rPr lang="en-US" dirty="0"/>
              <a:t>types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In each of the conveying lines in the sorting area, there are </a:t>
            </a:r>
            <a:r>
              <a:rPr lang="en-US" b="1" dirty="0"/>
              <a:t>decision points</a:t>
            </a:r>
            <a:r>
              <a:rPr lang="en-US" dirty="0"/>
              <a:t> where sorting decisions can be executed.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system can be improved by systematically </a:t>
            </a:r>
            <a:r>
              <a:rPr lang="en-US" b="1" dirty="0"/>
              <a:t>increasing the no. of decision points</a:t>
            </a:r>
            <a:r>
              <a:rPr lang="en-US" dirty="0"/>
              <a:t>, thereby enhancing overall </a:t>
            </a:r>
            <a:r>
              <a:rPr lang="en-US" b="1" dirty="0"/>
              <a:t>flexibility</a:t>
            </a:r>
            <a:r>
              <a:rPr lang="de-DE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b="1" dirty="0"/>
              <a:t>Increasing the no. of decision points </a:t>
            </a:r>
            <a:r>
              <a:rPr lang="en-US" dirty="0"/>
              <a:t>enhances overall system flexibility and reduces queue formation at sorting points, at the expense of </a:t>
            </a:r>
            <a:r>
              <a:rPr lang="en-US" b="1" dirty="0"/>
              <a:t>increased cost</a:t>
            </a:r>
            <a:r>
              <a:rPr lang="en-US" dirty="0"/>
              <a:t> and </a:t>
            </a:r>
            <a:r>
              <a:rPr lang="en-US" b="1" dirty="0"/>
              <a:t>complexity</a:t>
            </a:r>
            <a:r>
              <a:rPr lang="en-US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This </a:t>
            </a:r>
            <a:r>
              <a:rPr lang="en-US" b="1" dirty="0"/>
              <a:t>trade-off</a:t>
            </a:r>
            <a:r>
              <a:rPr lang="en-US" dirty="0"/>
              <a:t> between </a:t>
            </a:r>
            <a:r>
              <a:rPr lang="en-US" b="1" dirty="0"/>
              <a:t>cost </a:t>
            </a:r>
            <a:r>
              <a:rPr lang="en-US" dirty="0"/>
              <a:t>and</a:t>
            </a:r>
            <a:r>
              <a:rPr lang="en-US" b="1" dirty="0"/>
              <a:t> cycle time</a:t>
            </a:r>
            <a:r>
              <a:rPr lang="en-US" dirty="0"/>
              <a:t> must be carefully considered in the system design.</a:t>
            </a:r>
            <a:endParaRPr lang="de-DE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CF758A-AC20-0909-E5EA-624563AE7FF9}"/>
              </a:ext>
            </a:extLst>
          </p:cNvPr>
          <p:cNvSpPr txBox="1">
            <a:spLocks/>
          </p:cNvSpPr>
          <p:nvPr/>
        </p:nvSpPr>
        <p:spPr>
          <a:xfrm>
            <a:off x="259080" y="703037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Sorting Strategy development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271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920FE2C-293D-171B-AA73-1939D1820BA8}"/>
              </a:ext>
            </a:extLst>
          </p:cNvPr>
          <p:cNvSpPr txBox="1">
            <a:spLocks/>
          </p:cNvSpPr>
          <p:nvPr/>
        </p:nvSpPr>
        <p:spPr>
          <a:xfrm>
            <a:off x="342900" y="827478"/>
            <a:ext cx="10452100" cy="3755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420CAD5-D7A8-8A19-024D-CD2C0AB856DA}"/>
              </a:ext>
            </a:extLst>
          </p:cNvPr>
          <p:cNvSpPr txBox="1">
            <a:spLocks/>
          </p:cNvSpPr>
          <p:nvPr/>
        </p:nvSpPr>
        <p:spPr>
          <a:xfrm>
            <a:off x="342900" y="702283"/>
            <a:ext cx="104521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89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de-DE" sz="2400" b="1" kern="0" baseline="0">
                <a:solidFill>
                  <a:srgbClr val="00B9E5"/>
                </a:solidFill>
                <a:latin typeface="+mj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1. Horizontal Conveyors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333D9AC-5CBB-72BF-52BD-B7F5CE543725}"/>
              </a:ext>
            </a:extLst>
          </p:cNvPr>
          <p:cNvSpPr txBox="1">
            <a:spLocks/>
          </p:cNvSpPr>
          <p:nvPr/>
        </p:nvSpPr>
        <p:spPr>
          <a:xfrm>
            <a:off x="495300" y="979878"/>
            <a:ext cx="10299700" cy="764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basic configuration of this approach is to have horizontal conveying lines connecting all four conveyors.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0FA44F-B9D7-CC01-9374-005BB1C4D501}"/>
              </a:ext>
            </a:extLst>
          </p:cNvPr>
          <p:cNvGrpSpPr/>
          <p:nvPr/>
        </p:nvGrpSpPr>
        <p:grpSpPr>
          <a:xfrm>
            <a:off x="991372" y="2017536"/>
            <a:ext cx="1079613" cy="1429636"/>
            <a:chOff x="3265715" y="1207917"/>
            <a:chExt cx="2971799" cy="39352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E7A0A8-FF01-C47B-1CDB-A426ACAC3302}"/>
                </a:ext>
              </a:extLst>
            </p:cNvPr>
            <p:cNvSpPr/>
            <p:nvPr/>
          </p:nvSpPr>
          <p:spPr>
            <a:xfrm>
              <a:off x="3714750" y="1207917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1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3DB635-77B6-8A45-65FF-0E99823C31D1}"/>
                </a:ext>
              </a:extLst>
            </p:cNvPr>
            <p:cNvSpPr/>
            <p:nvPr/>
          </p:nvSpPr>
          <p:spPr>
            <a:xfrm>
              <a:off x="4294414" y="1207917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400" b="1" kern="0" dirty="0">
                  <a:solidFill>
                    <a:srgbClr val="000000"/>
                  </a:solidFill>
                  <a:latin typeface="Bosch Office Sans"/>
                </a:rPr>
                <a:t>2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3D0A7E-FAB4-6B0B-70FD-25699B7B6A21}"/>
                </a:ext>
              </a:extLst>
            </p:cNvPr>
            <p:cNvSpPr/>
            <p:nvPr/>
          </p:nvSpPr>
          <p:spPr>
            <a:xfrm>
              <a:off x="4874078" y="1207917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400" b="1" kern="0" dirty="0">
                  <a:solidFill>
                    <a:srgbClr val="000000"/>
                  </a:solidFill>
                  <a:latin typeface="Bosch Office Sans"/>
                </a:rPr>
                <a:t>3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A14E22-EAD1-24F6-7B96-1A07A0135669}"/>
                </a:ext>
              </a:extLst>
            </p:cNvPr>
            <p:cNvSpPr/>
            <p:nvPr/>
          </p:nvSpPr>
          <p:spPr>
            <a:xfrm>
              <a:off x="5333772" y="1207917"/>
              <a:ext cx="302079" cy="302079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400" b="1" kern="0" dirty="0">
                  <a:solidFill>
                    <a:srgbClr val="000000"/>
                  </a:solidFill>
                  <a:latin typeface="Bosch Office Sans"/>
                </a:rPr>
                <a:t>4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3F39F2-B59F-89D8-B686-9B47E309B617}"/>
                </a:ext>
              </a:extLst>
            </p:cNvPr>
            <p:cNvSpPr/>
            <p:nvPr/>
          </p:nvSpPr>
          <p:spPr>
            <a:xfrm>
              <a:off x="3265715" y="2281124"/>
              <a:ext cx="2971799" cy="1273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9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SORTER</a:t>
              </a:r>
              <a:endParaRPr kumimoji="0" lang="en-US" sz="9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19C03-F9E2-647B-079C-65A3823A9DBE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3865790" y="1509996"/>
              <a:ext cx="0" cy="764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579E98-404B-0894-D9FD-D686A2B90C9E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4445453" y="1509996"/>
              <a:ext cx="1" cy="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773013-E016-D6AF-CFA3-56093F856CC6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 flipH="1">
              <a:off x="5025116" y="1509996"/>
              <a:ext cx="2" cy="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B61E2E-630F-9D8E-CBBB-242CF0FE66DF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 flipH="1">
              <a:off x="5484810" y="1509996"/>
              <a:ext cx="2" cy="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E199CD-3DAE-F967-8CF2-996A7D9C2D4C}"/>
                </a:ext>
              </a:extLst>
            </p:cNvPr>
            <p:cNvCxnSpPr/>
            <p:nvPr/>
          </p:nvCxnSpPr>
          <p:spPr>
            <a:xfrm flipH="1">
              <a:off x="3865789" y="3561126"/>
              <a:ext cx="1" cy="1273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33B87F-E748-683D-8D18-7F5FCB26BC7E}"/>
                </a:ext>
              </a:extLst>
            </p:cNvPr>
            <p:cNvCxnSpPr/>
            <p:nvPr/>
          </p:nvCxnSpPr>
          <p:spPr>
            <a:xfrm flipH="1">
              <a:off x="4445453" y="3561126"/>
              <a:ext cx="1" cy="1273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3F731B-8FE3-0FFF-4D7F-97634079654F}"/>
                </a:ext>
              </a:extLst>
            </p:cNvPr>
            <p:cNvCxnSpPr/>
            <p:nvPr/>
          </p:nvCxnSpPr>
          <p:spPr>
            <a:xfrm flipH="1">
              <a:off x="5025116" y="3561126"/>
              <a:ext cx="1" cy="1273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E9C6BC-B508-08EE-070E-CDB451AF02F1}"/>
                </a:ext>
              </a:extLst>
            </p:cNvPr>
            <p:cNvCxnSpPr/>
            <p:nvPr/>
          </p:nvCxnSpPr>
          <p:spPr>
            <a:xfrm flipH="1">
              <a:off x="5484810" y="3561126"/>
              <a:ext cx="1" cy="1273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5EF889-28A6-4947-B92F-CE7308A10ABA}"/>
                </a:ext>
              </a:extLst>
            </p:cNvPr>
            <p:cNvSpPr/>
            <p:nvPr/>
          </p:nvSpPr>
          <p:spPr>
            <a:xfrm>
              <a:off x="3714750" y="4841128"/>
              <a:ext cx="302079" cy="302079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400" b="1" kern="0" dirty="0">
                  <a:solidFill>
                    <a:srgbClr val="000000"/>
                  </a:solidFill>
                  <a:latin typeface="Bosch Office Sans"/>
                </a:rPr>
                <a:t>A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7569D0-A8B7-8596-E753-C69CAB9E9D7B}"/>
                </a:ext>
              </a:extLst>
            </p:cNvPr>
            <p:cNvSpPr/>
            <p:nvPr/>
          </p:nvSpPr>
          <p:spPr>
            <a:xfrm>
              <a:off x="4294414" y="4841128"/>
              <a:ext cx="302079" cy="302079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B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2020D7-9652-9665-A576-4BA51DA49F01}"/>
                </a:ext>
              </a:extLst>
            </p:cNvPr>
            <p:cNvSpPr/>
            <p:nvPr/>
          </p:nvSpPr>
          <p:spPr>
            <a:xfrm>
              <a:off x="4874078" y="4841128"/>
              <a:ext cx="302079" cy="302079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26E403-7DDE-CC1A-04D8-17BA5637A6E5}"/>
                </a:ext>
              </a:extLst>
            </p:cNvPr>
            <p:cNvSpPr/>
            <p:nvPr/>
          </p:nvSpPr>
          <p:spPr>
            <a:xfrm>
              <a:off x="5333772" y="4841128"/>
              <a:ext cx="302079" cy="30207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D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7FEFC78F-120E-6DDD-C9DA-C8B53B9C724F}"/>
              </a:ext>
            </a:extLst>
          </p:cNvPr>
          <p:cNvSpPr txBox="1">
            <a:spLocks/>
          </p:cNvSpPr>
          <p:nvPr/>
        </p:nvSpPr>
        <p:spPr>
          <a:xfrm>
            <a:off x="266699" y="5923478"/>
            <a:ext cx="333801" cy="247137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D24160-799F-68C0-E90B-AE99F4E99049}"/>
              </a:ext>
            </a:extLst>
          </p:cNvPr>
          <p:cNvGrpSpPr/>
          <p:nvPr/>
        </p:nvGrpSpPr>
        <p:grpSpPr>
          <a:xfrm>
            <a:off x="7750202" y="2471958"/>
            <a:ext cx="2334392" cy="633165"/>
            <a:chOff x="7750202" y="2471958"/>
            <a:chExt cx="2334392" cy="63316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FC3865C-CA13-B484-2E4E-A08AFA929258}"/>
                </a:ext>
              </a:extLst>
            </p:cNvPr>
            <p:cNvSpPr/>
            <p:nvPr/>
          </p:nvSpPr>
          <p:spPr>
            <a:xfrm flipH="1" flipV="1">
              <a:off x="7984696" y="2625016"/>
              <a:ext cx="45719" cy="45719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rgbClr val="002B4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F6DCEB1-0EEC-A712-6724-195CCFE7D834}"/>
                </a:ext>
              </a:extLst>
            </p:cNvPr>
            <p:cNvCxnSpPr>
              <a:cxnSpLocks/>
            </p:cNvCxnSpPr>
            <p:nvPr/>
          </p:nvCxnSpPr>
          <p:spPr>
            <a:xfrm>
              <a:off x="7817823" y="2918427"/>
              <a:ext cx="42518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E212371-6668-20A4-AD5E-E2867C14E2BC}"/>
                </a:ext>
              </a:extLst>
            </p:cNvPr>
            <p:cNvSpPr txBox="1"/>
            <p:nvPr/>
          </p:nvSpPr>
          <p:spPr>
            <a:xfrm>
              <a:off x="8339306" y="2471958"/>
              <a:ext cx="1237493" cy="260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- Decision Points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F35C3FD-3AB0-2CD6-D460-AF8D8487AB36}"/>
                </a:ext>
              </a:extLst>
            </p:cNvPr>
            <p:cNvSpPr txBox="1"/>
            <p:nvPr/>
          </p:nvSpPr>
          <p:spPr>
            <a:xfrm>
              <a:off x="8339305" y="2754556"/>
              <a:ext cx="1671469" cy="260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- Bidirectional Product flow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A005D49-E63F-E1FF-927C-14122C31025B}"/>
                </a:ext>
              </a:extLst>
            </p:cNvPr>
            <p:cNvSpPr/>
            <p:nvPr/>
          </p:nvSpPr>
          <p:spPr>
            <a:xfrm>
              <a:off x="7750202" y="2471958"/>
              <a:ext cx="2334392" cy="633165"/>
            </a:xfrm>
            <a:prstGeom prst="rect">
              <a:avLst/>
            </a:prstGeom>
            <a:noFill/>
            <a:ln w="9525" cap="flat" cmpd="sng" algn="ctr">
              <a:solidFill>
                <a:srgbClr val="002B4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D4A8C23-EB12-8FBC-FBE4-F33931A6D7D1}"/>
              </a:ext>
            </a:extLst>
          </p:cNvPr>
          <p:cNvGrpSpPr/>
          <p:nvPr/>
        </p:nvGrpSpPr>
        <p:grpSpPr>
          <a:xfrm>
            <a:off x="3946587" y="1478281"/>
            <a:ext cx="3165017" cy="2320691"/>
            <a:chOff x="3352800" y="1478280"/>
            <a:chExt cx="4303420" cy="315540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97AAEB-D591-0757-0584-62F34091A425}"/>
                </a:ext>
              </a:extLst>
            </p:cNvPr>
            <p:cNvGrpSpPr/>
            <p:nvPr/>
          </p:nvGrpSpPr>
          <p:grpSpPr>
            <a:xfrm>
              <a:off x="3597782" y="1607277"/>
              <a:ext cx="3834368" cy="2869227"/>
              <a:chOff x="4866088" y="1607277"/>
              <a:chExt cx="3834368" cy="28692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10B7E0F-DE7D-B987-6B4B-CCC82A4665EA}"/>
                  </a:ext>
                </a:extLst>
              </p:cNvPr>
              <p:cNvGrpSpPr/>
              <p:nvPr/>
            </p:nvGrpSpPr>
            <p:grpSpPr>
              <a:xfrm>
                <a:off x="4866088" y="1786161"/>
                <a:ext cx="3834368" cy="2690343"/>
                <a:chOff x="4898296" y="2098581"/>
                <a:chExt cx="3834368" cy="269034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93CECE-E26E-91CC-33F8-BE033267BE36}"/>
                    </a:ext>
                  </a:extLst>
                </p:cNvPr>
                <p:cNvGrpSpPr/>
                <p:nvPr/>
              </p:nvGrpSpPr>
              <p:grpSpPr>
                <a:xfrm>
                  <a:off x="4898296" y="2098581"/>
                  <a:ext cx="3834368" cy="2303078"/>
                  <a:chOff x="5324900" y="2311356"/>
                  <a:chExt cx="2235461" cy="1342709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799FBF5-FEB1-9A0F-475C-F02172BB13FF}"/>
                      </a:ext>
                    </a:extLst>
                  </p:cNvPr>
                  <p:cNvSpPr/>
                  <p:nvPr/>
                </p:nvSpPr>
                <p:spPr>
                  <a:xfrm>
                    <a:off x="5324900" y="2475960"/>
                    <a:ext cx="2235461" cy="95805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767A8BD-D2BD-EDE8-9831-7CD9B6489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6291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CD887226-AFF8-1E17-680D-447B3FEB3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2328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02E89DA-91FE-8B41-1870-329C5D9ED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48365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6C8E5FE3-ED1C-9BF7-72ED-5F4C37FC03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94158" y="2311356"/>
                    <a:ext cx="0" cy="13427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8B3F0102-7684-01AE-AAA8-0CB16F5C0015}"/>
                    </a:ext>
                  </a:extLst>
                </p:cNvPr>
                <p:cNvGrpSpPr/>
                <p:nvPr/>
              </p:nvGrpSpPr>
              <p:grpSpPr>
                <a:xfrm>
                  <a:off x="5484812" y="4401660"/>
                  <a:ext cx="2462846" cy="387264"/>
                  <a:chOff x="4866131" y="4735026"/>
                  <a:chExt cx="1445100" cy="227231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2CEF20E1-489C-06D7-4FBA-75342C9CCA36}"/>
                      </a:ext>
                    </a:extLst>
                  </p:cNvPr>
                  <p:cNvSpPr/>
                  <p:nvPr/>
                </p:nvSpPr>
                <p:spPr>
                  <a:xfrm>
                    <a:off x="4866131" y="4735026"/>
                    <a:ext cx="227231" cy="22723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de-DE" sz="1200" kern="0" dirty="0">
                        <a:solidFill>
                          <a:srgbClr val="000000"/>
                        </a:solidFill>
                        <a:latin typeface="Bosch Office Sans"/>
                      </a:rPr>
                      <a:t>A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5F07BFA-75CD-C906-E33B-BF2FC05BBEA3}"/>
                      </a:ext>
                    </a:extLst>
                  </p:cNvPr>
                  <p:cNvSpPr/>
                  <p:nvPr/>
                </p:nvSpPr>
                <p:spPr>
                  <a:xfrm>
                    <a:off x="5302169" y="4735026"/>
                    <a:ext cx="227231" cy="227231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rPr>
                      <a:t>B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F82D7A6F-F3D8-C5AA-C9BC-2A62892C5E6B}"/>
                      </a:ext>
                    </a:extLst>
                  </p:cNvPr>
                  <p:cNvSpPr/>
                  <p:nvPr/>
                </p:nvSpPr>
                <p:spPr>
                  <a:xfrm>
                    <a:off x="5738207" y="4735026"/>
                    <a:ext cx="227231" cy="227231"/>
                  </a:xfrm>
                  <a:prstGeom prst="ellipse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rPr>
                      <a:t>C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51A63E4-BC1B-95CC-91B6-86B6430294D1}"/>
                      </a:ext>
                    </a:extLst>
                  </p:cNvPr>
                  <p:cNvSpPr/>
                  <p:nvPr/>
                </p:nvSpPr>
                <p:spPr>
                  <a:xfrm>
                    <a:off x="6084000" y="4735026"/>
                    <a:ext cx="227231" cy="227231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solidFill>
                      <a:srgbClr val="002B49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rPr>
                      <a:t>D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B335260-E9B6-614C-AAA9-8B2127DF58BB}"/>
                  </a:ext>
                </a:extLst>
              </p:cNvPr>
              <p:cNvCxnSpPr/>
              <p:nvPr/>
            </p:nvCxnSpPr>
            <p:spPr>
              <a:xfrm>
                <a:off x="5640335" y="2918046"/>
                <a:ext cx="74791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24ABBA-6308-E661-A369-D3BCB87B2238}"/>
                  </a:ext>
                </a:extLst>
              </p:cNvPr>
              <p:cNvCxnSpPr/>
              <p:nvPr/>
            </p:nvCxnSpPr>
            <p:spPr>
              <a:xfrm>
                <a:off x="6388247" y="2918046"/>
                <a:ext cx="74791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E68CCE8-160B-0029-651B-716BA46B2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6158" y="2918046"/>
                <a:ext cx="5931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73D00E6-6F3E-97BE-0B25-B0C411ACA649}"/>
                  </a:ext>
                </a:extLst>
              </p:cNvPr>
              <p:cNvSpPr/>
              <p:nvPr/>
            </p:nvSpPr>
            <p:spPr>
              <a:xfrm flipH="1" flipV="1">
                <a:off x="5620554" y="289132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9032AFC-3A0D-2E20-8F19-859E6FF5C004}"/>
                  </a:ext>
                </a:extLst>
              </p:cNvPr>
              <p:cNvSpPr/>
              <p:nvPr/>
            </p:nvSpPr>
            <p:spPr>
              <a:xfrm flipH="1" flipV="1">
                <a:off x="6368465" y="289132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E5E13A-3498-D2EB-A67B-2B30E8C21EDC}"/>
                  </a:ext>
                </a:extLst>
              </p:cNvPr>
              <p:cNvSpPr/>
              <p:nvPr/>
            </p:nvSpPr>
            <p:spPr>
              <a:xfrm flipH="1" flipV="1">
                <a:off x="7120490" y="289132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B11F9EF-0176-19E1-5B2B-59A3E24AC45D}"/>
                  </a:ext>
                </a:extLst>
              </p:cNvPr>
              <p:cNvSpPr/>
              <p:nvPr/>
            </p:nvSpPr>
            <p:spPr>
              <a:xfrm flipH="1" flipV="1">
                <a:off x="7706417" y="289132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rgbClr val="002B4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99015D7-A440-044F-D7CC-5E61984E71CD}"/>
                  </a:ext>
                </a:extLst>
              </p:cNvPr>
              <p:cNvGrpSpPr/>
              <p:nvPr/>
            </p:nvGrpSpPr>
            <p:grpSpPr>
              <a:xfrm>
                <a:off x="5458855" y="1607277"/>
                <a:ext cx="2426115" cy="381488"/>
                <a:chOff x="3155853" y="1912527"/>
                <a:chExt cx="1038199" cy="16324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AF91EACD-D240-5F7A-C6CC-C7B7CCF3D928}"/>
                    </a:ext>
                  </a:extLst>
                </p:cNvPr>
                <p:cNvSpPr/>
                <p:nvPr/>
              </p:nvSpPr>
              <p:spPr>
                <a:xfrm>
                  <a:off x="3155853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019F0448-05E3-BDFF-4FC5-8B3AB259ABE1}"/>
                    </a:ext>
                  </a:extLst>
                </p:cNvPr>
                <p:cNvSpPr/>
                <p:nvPr/>
              </p:nvSpPr>
              <p:spPr>
                <a:xfrm>
                  <a:off x="3469114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200" kern="0" dirty="0">
                      <a:solidFill>
                        <a:srgbClr val="000000"/>
                      </a:solidFill>
                      <a:latin typeface="Bosch Office Sans"/>
                    </a:rPr>
                    <a:t>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3163D5D5-BD59-1B3A-6501-77027E861B8A}"/>
                    </a:ext>
                  </a:extLst>
                </p:cNvPr>
                <p:cNvSpPr/>
                <p:nvPr/>
              </p:nvSpPr>
              <p:spPr>
                <a:xfrm>
                  <a:off x="3782376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200" kern="0" dirty="0">
                      <a:solidFill>
                        <a:srgbClr val="000000"/>
                      </a:solidFill>
                      <a:latin typeface="Bosch Office Sans"/>
                    </a:rPr>
                    <a:t>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1E0E31AA-553D-B8BF-1DC3-4BB24FD58471}"/>
                    </a:ext>
                  </a:extLst>
                </p:cNvPr>
                <p:cNvSpPr/>
                <p:nvPr/>
              </p:nvSpPr>
              <p:spPr>
                <a:xfrm>
                  <a:off x="4030803" y="1912527"/>
                  <a:ext cx="163249" cy="163249"/>
                </a:xfrm>
                <a:prstGeom prst="ellipse">
                  <a:avLst/>
                </a:prstGeom>
                <a:solidFill>
                  <a:schemeClr val="accent1">
                    <a:lumMod val="25000"/>
                    <a:lumOff val="75000"/>
                  </a:schemeClr>
                </a:solidFill>
                <a:ln w="9525" cap="flat" cmpd="sng" algn="ctr">
                  <a:solidFill>
                    <a:srgbClr val="002B49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1200" kern="0" dirty="0">
                      <a:solidFill>
                        <a:srgbClr val="000000"/>
                      </a:solidFill>
                      <a:latin typeface="Bosch Office Sans"/>
                    </a:rPr>
                    <a:t>4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A83B68D-4B72-A9F6-B24E-9CF6CA517DAC}"/>
                </a:ext>
              </a:extLst>
            </p:cNvPr>
            <p:cNvSpPr/>
            <p:nvPr/>
          </p:nvSpPr>
          <p:spPr>
            <a:xfrm>
              <a:off x="3352800" y="1478280"/>
              <a:ext cx="4303420" cy="3155405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lgDash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3580D96-5E91-D0F3-4438-3F039715518F}"/>
              </a:ext>
            </a:extLst>
          </p:cNvPr>
          <p:cNvCxnSpPr>
            <a:stCxn id="13" idx="3"/>
            <a:endCxn id="94" idx="1"/>
          </p:cNvCxnSpPr>
          <p:nvPr/>
        </p:nvCxnSpPr>
        <p:spPr>
          <a:xfrm flipV="1">
            <a:off x="2070985" y="2638627"/>
            <a:ext cx="1875602" cy="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ontent Placeholder 4">
            <a:extLst>
              <a:ext uri="{FF2B5EF4-FFF2-40B4-BE49-F238E27FC236}">
                <a16:creationId xmlns:a16="http://schemas.microsoft.com/office/drawing/2014/main" id="{26BAF3FE-AD99-DE38-B871-6421CF09A50D}"/>
              </a:ext>
            </a:extLst>
          </p:cNvPr>
          <p:cNvSpPr txBox="1">
            <a:spLocks/>
          </p:cNvSpPr>
          <p:nvPr/>
        </p:nvSpPr>
        <p:spPr>
          <a:xfrm>
            <a:off x="495300" y="3930535"/>
            <a:ext cx="10299700" cy="1357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The product will be sorted based on the sorting logic at each </a:t>
            </a:r>
            <a:r>
              <a:rPr lang="en-US" b="1" dirty="0"/>
              <a:t>decision points</a:t>
            </a:r>
            <a:r>
              <a:rPr lang="en-US" dirty="0"/>
              <a:t>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dirty="0"/>
              <a:t>Although very simple and cost efficient, the system will have a poor performance due to large queues at different decision points.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endParaRPr lang="de-DE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974C3D8-E60F-7972-E064-DC7F10F2B1E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sz="2200" dirty="0"/>
              <a:t>General Design Concepts</a:t>
            </a:r>
          </a:p>
        </p:txBody>
      </p:sp>
    </p:spTree>
    <p:extLst>
      <p:ext uri="{BB962C8B-B14F-4D97-AF65-F5344CB8AC3E}">
        <p14:creationId xmlns:p14="http://schemas.microsoft.com/office/powerpoint/2010/main" val="21336539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rexroth"/>
  <p:tag name="MLTEMPLATEVERSION" val="2.0"/>
  <p:tag name="SAXCONVERSION" val="2"/>
  <p:tag name="MLLANGUAGE" val="deu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LowerTriangle"/>
  <p:tag name="SHAPECLASSPROTECTIONTYP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1"/>
  <p:tag name="FONTSETGROUPCLASSNAME" val="FontSetGroup1"/>
  <p:tag name="SHAPECLASSNAME" val="UpperTriangle"/>
  <p:tag name="SHAPECLASSPROTECTIONTYP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Rexroth 2023">
  <a:themeElements>
    <a:clrScheme name="Rexrot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002B49"/>
      </a:accent1>
      <a:accent2>
        <a:srgbClr val="00C8F7"/>
      </a:accent2>
      <a:accent3>
        <a:srgbClr val="A3BAC8"/>
      </a:accent3>
      <a:accent4>
        <a:srgbClr val="91F0FF"/>
      </a:accent4>
      <a:accent5>
        <a:srgbClr val="506E81"/>
      </a:accent5>
      <a:accent6>
        <a:srgbClr val="ED0007"/>
      </a:accent6>
      <a:hlink>
        <a:srgbClr val="002B49"/>
      </a:hlink>
      <a:folHlink>
        <a:srgbClr val="5A7C91"/>
      </a:folHlink>
    </a:clrScheme>
    <a:fontScheme name="Rexroth">
      <a:majorFont>
        <a:latin typeface="Bosch Sans Black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002B49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B42E7B7F-9861-432B-9E51-83B02626C983}" vid="{36667A6F-6AB1-4A48-853E-DE3CA4CBC9A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ppt/theme/themeOverride2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ppt/theme/themeOverride3.xml><?xml version="1.0" encoding="utf-8"?>
<a:themeOverride xmlns:a="http://schemas.openxmlformats.org/drawingml/2006/main">
  <a:clrScheme name="Rexroth">
    <a:dk1>
      <a:srgbClr val="000000"/>
    </a:dk1>
    <a:lt1>
      <a:srgbClr val="FFFFFF"/>
    </a:lt1>
    <a:dk2>
      <a:srgbClr val="424C58"/>
    </a:dk2>
    <a:lt2>
      <a:srgbClr val="B2B3B5"/>
    </a:lt2>
    <a:accent1>
      <a:srgbClr val="002B49"/>
    </a:accent1>
    <a:accent2>
      <a:srgbClr val="00C8F7"/>
    </a:accent2>
    <a:accent3>
      <a:srgbClr val="A3BAC8"/>
    </a:accent3>
    <a:accent4>
      <a:srgbClr val="91F0FF"/>
    </a:accent4>
    <a:accent5>
      <a:srgbClr val="506E81"/>
    </a:accent5>
    <a:accent6>
      <a:srgbClr val="ED0007"/>
    </a:accent6>
    <a:hlink>
      <a:srgbClr val="002B49"/>
    </a:hlink>
    <a:folHlink>
      <a:srgbClr val="5A7C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0066A2"/>
    <Color val="0082AE"/>
    <Color val="2A958D"/>
    <Color val="67A356"/>
  </Line>
  <Line size="7">
    <Color val="EBD417"/>
    <Color val="F36716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DC-AT/ESP1</OrgInhalt>
      <Wert>DC-AT/ESP1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Footer</Sektion>
      <Reihenfolge/>
    </Variable>
    <Variable>
      <Name>confidentiality</Name>
      <OrgInhalt/>
      <Wert/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Footer</Sektion>
      <Reihenfolge>0</Reihenfolge>
    </Variable>
    <Variable>
      <Name>copyright</Name>
      <OrgInhalt>© Bosch Rexroth AG 2023. Alle Rechte vorbehalten, auch bzgl. jeder Verfügung, Verwertung, Reproduktion, Bearbeitung, Weitergabe sowie für den Fall von Schutzrechtsanmeldungen.</OrgInhalt>
      <Wert>© Bosch Rexroth AG 2023.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VariableVor>dateformat</VariableVor>
        <VariableVor>repositoryremark</VariableVor>
        <Zwischen> | </Zwischen>
        <VariableNach>copyright</VariableNach>
      </Trenner>
      <InDokument>True</InDokument>
      <Sektion>Footer</Sektion>
      <Reihenfolge/>
    </Variable>
    <Variable>
      <Name>dateformat</Name>
      <OrgInhalt>06.06.2023</OrgInhalt>
      <Wert>06.06.2023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Footer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Footer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VariableVor>dateformat</VariableVor>
        <Zwischen> | </Zwischen>
        <VariableNach>repositoryremark</VariableNach>
      </Trenner>
      <InDokument>True</InDokument>
      <Sektion>Footer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F380EBFA-E2FD-45DD-8CA9-AEA47FCF934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1484</Words>
  <Application>Microsoft Office PowerPoint</Application>
  <PresentationFormat>Custom</PresentationFormat>
  <Paragraphs>242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Bosch Office Sans</vt:lpstr>
      <vt:lpstr>Bosch Sans</vt:lpstr>
      <vt:lpstr>Bosch Sans Black</vt:lpstr>
      <vt:lpstr>Calibri</vt:lpstr>
      <vt:lpstr>Wingdings</vt:lpstr>
      <vt:lpstr>Wingdings 3</vt:lpstr>
      <vt:lpstr>Rexroth 2023</vt:lpstr>
      <vt:lpstr>Sorter Simulation Model in Visual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Robert Bosch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DC-AT/ESP WS Recycling Solution Sets</dc:title>
  <dc:creator>Krieger Sebastian A (DC-AT/ESP1)</dc:creator>
  <cp:lastModifiedBy>Sunil Sooraj (DC-AT/ESP1)</cp:lastModifiedBy>
  <cp:revision>499</cp:revision>
  <dcterms:created xsi:type="dcterms:W3CDTF">2023-06-06T06:21:51Z</dcterms:created>
  <dcterms:modified xsi:type="dcterms:W3CDTF">2025-07-07T15:43:54Z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